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4"/>
  </p:sldMasterIdLst>
  <p:notesMasterIdLst>
    <p:notesMasterId r:id="rId47"/>
  </p:notesMasterIdLst>
  <p:sldIdLst>
    <p:sldId id="256" r:id="rId5"/>
    <p:sldId id="257" r:id="rId6"/>
    <p:sldId id="258" r:id="rId7"/>
    <p:sldId id="259" r:id="rId8"/>
    <p:sldId id="260" r:id="rId9"/>
    <p:sldId id="261" r:id="rId10"/>
    <p:sldId id="262" r:id="rId11"/>
    <p:sldId id="309" r:id="rId12"/>
    <p:sldId id="263" r:id="rId13"/>
    <p:sldId id="264" r:id="rId14"/>
    <p:sldId id="265" r:id="rId15"/>
    <p:sldId id="310" r:id="rId16"/>
    <p:sldId id="266" r:id="rId17"/>
    <p:sldId id="267" r:id="rId18"/>
    <p:sldId id="311" r:id="rId19"/>
    <p:sldId id="268" r:id="rId20"/>
    <p:sldId id="275" r:id="rId21"/>
    <p:sldId id="312" r:id="rId22"/>
    <p:sldId id="313" r:id="rId23"/>
    <p:sldId id="314" r:id="rId24"/>
    <p:sldId id="274" r:id="rId25"/>
    <p:sldId id="315" r:id="rId26"/>
    <p:sldId id="276" r:id="rId27"/>
    <p:sldId id="316" r:id="rId28"/>
    <p:sldId id="278" r:id="rId29"/>
    <p:sldId id="317" r:id="rId30"/>
    <p:sldId id="306" r:id="rId31"/>
    <p:sldId id="297" r:id="rId32"/>
    <p:sldId id="299" r:id="rId33"/>
    <p:sldId id="298" r:id="rId34"/>
    <p:sldId id="305" r:id="rId35"/>
    <p:sldId id="300" r:id="rId36"/>
    <p:sldId id="273" r:id="rId37"/>
    <p:sldId id="303" r:id="rId38"/>
    <p:sldId id="304" r:id="rId39"/>
    <p:sldId id="302" r:id="rId40"/>
    <p:sldId id="279" r:id="rId41"/>
    <p:sldId id="301" r:id="rId42"/>
    <p:sldId id="285" r:id="rId43"/>
    <p:sldId id="286" r:id="rId44"/>
    <p:sldId id="307" r:id="rId45"/>
    <p:sldId id="308" r:id="rId46"/>
  </p:sldIdLst>
  <p:sldSz cx="9144000" cy="6858000" type="screen4x3"/>
  <p:notesSz cx="6858000" cy="9144000"/>
  <p:defaultTextStyle>
    <a:defPPr>
      <a:defRPr lang="cs-CZ"/>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A7FE47-C0A0-4F30-933B-26C29B0D559E}" v="6" dt="2022-09-18T15:50:20.8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161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l Čermák" userId="9a888007fbecaa3b" providerId="LiveId" clId="{81A7FE47-C0A0-4F30-933B-26C29B0D559E}"/>
    <pc:docChg chg="custSel modSld sldOrd">
      <pc:chgData name="Karel Čermák" userId="9a888007fbecaa3b" providerId="LiveId" clId="{81A7FE47-C0A0-4F30-933B-26C29B0D559E}" dt="2022-09-19T18:33:20.729" v="1284"/>
      <pc:docMkLst>
        <pc:docMk/>
      </pc:docMkLst>
      <pc:sldChg chg="ord">
        <pc:chgData name="Karel Čermák" userId="9a888007fbecaa3b" providerId="LiveId" clId="{81A7FE47-C0A0-4F30-933B-26C29B0D559E}" dt="2022-09-19T18:33:20.729" v="1284"/>
        <pc:sldMkLst>
          <pc:docMk/>
          <pc:sldMk cId="0" sldId="298"/>
        </pc:sldMkLst>
      </pc:sldChg>
      <pc:sldChg chg="modSp mod">
        <pc:chgData name="Karel Čermák" userId="9a888007fbecaa3b" providerId="LiveId" clId="{81A7FE47-C0A0-4F30-933B-26C29B0D559E}" dt="2022-09-18T15:18:11.739" v="1" actId="166"/>
        <pc:sldMkLst>
          <pc:docMk/>
          <pc:sldMk cId="0" sldId="299"/>
        </pc:sldMkLst>
        <pc:graphicFrameChg chg="mod ord">
          <ac:chgData name="Karel Čermák" userId="9a888007fbecaa3b" providerId="LiveId" clId="{81A7FE47-C0A0-4F30-933B-26C29B0D559E}" dt="2022-09-18T15:18:11.739" v="1" actId="166"/>
          <ac:graphicFrameMkLst>
            <pc:docMk/>
            <pc:sldMk cId="0" sldId="299"/>
            <ac:graphicFrameMk id="101379" creationId="{5184DB93-6762-4551-BE50-134CB6457DF7}"/>
          </ac:graphicFrameMkLst>
        </pc:graphicFrameChg>
      </pc:sldChg>
      <pc:sldChg chg="modSp mod">
        <pc:chgData name="Karel Čermák" userId="9a888007fbecaa3b" providerId="LiveId" clId="{81A7FE47-C0A0-4F30-933B-26C29B0D559E}" dt="2022-09-18T15:57:56.340" v="1274" actId="20577"/>
        <pc:sldMkLst>
          <pc:docMk/>
          <pc:sldMk cId="0" sldId="307"/>
        </pc:sldMkLst>
        <pc:spChg chg="mod">
          <ac:chgData name="Karel Čermák" userId="9a888007fbecaa3b" providerId="LiveId" clId="{81A7FE47-C0A0-4F30-933B-26C29B0D559E}" dt="2022-09-18T15:42:54.031" v="701" actId="1076"/>
          <ac:spMkLst>
            <pc:docMk/>
            <pc:sldMk cId="0" sldId="307"/>
            <ac:spMk id="112642" creationId="{4694A1DB-299D-4DD1-AF09-67AEF564B31C}"/>
          </ac:spMkLst>
        </pc:spChg>
        <pc:spChg chg="mod">
          <ac:chgData name="Karel Čermák" userId="9a888007fbecaa3b" providerId="LiveId" clId="{81A7FE47-C0A0-4F30-933B-26C29B0D559E}" dt="2022-09-18T15:57:56.340" v="1274" actId="20577"/>
          <ac:spMkLst>
            <pc:docMk/>
            <pc:sldMk cId="0" sldId="307"/>
            <ac:spMk id="112643" creationId="{32ED03EB-1C6F-448E-9D5E-399C60821B4A}"/>
          </ac:spMkLst>
        </pc:spChg>
      </pc:sldChg>
      <pc:sldChg chg="modSp mod">
        <pc:chgData name="Karel Čermák" userId="9a888007fbecaa3b" providerId="LiveId" clId="{81A7FE47-C0A0-4F30-933B-26C29B0D559E}" dt="2022-09-18T15:59:47.407" v="1282" actId="13926"/>
        <pc:sldMkLst>
          <pc:docMk/>
          <pc:sldMk cId="0" sldId="308"/>
        </pc:sldMkLst>
        <pc:spChg chg="mod">
          <ac:chgData name="Karel Čermák" userId="9a888007fbecaa3b" providerId="LiveId" clId="{81A7FE47-C0A0-4F30-933B-26C29B0D559E}" dt="2022-09-18T15:59:47.407" v="1282" actId="13926"/>
          <ac:spMkLst>
            <pc:docMk/>
            <pc:sldMk cId="0" sldId="308"/>
            <ac:spMk id="113667" creationId="{7F99FA14-A623-4705-9488-F580C1C464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715048A-E802-43F7-88E3-47A71D83F5AF}"/>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cs-CZ" altLang="cs-CZ"/>
          </a:p>
        </p:txBody>
      </p:sp>
      <p:sp>
        <p:nvSpPr>
          <p:cNvPr id="4099" name="Rectangle 3">
            <a:extLst>
              <a:ext uri="{FF2B5EF4-FFF2-40B4-BE49-F238E27FC236}">
                <a16:creationId xmlns:a16="http://schemas.microsoft.com/office/drawing/2014/main" id="{AFA4779F-2639-44C7-93F2-A43B2C36DD53}"/>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cs-CZ" altLang="cs-CZ"/>
          </a:p>
        </p:txBody>
      </p:sp>
      <p:sp>
        <p:nvSpPr>
          <p:cNvPr id="4100" name="Rectangle 4">
            <a:extLst>
              <a:ext uri="{FF2B5EF4-FFF2-40B4-BE49-F238E27FC236}">
                <a16:creationId xmlns:a16="http://schemas.microsoft.com/office/drawing/2014/main" id="{2B298A82-36DC-4F80-8912-7BDE4F11133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5E5F4844-7D6E-482F-B8DF-8DDA6F1E3C65}"/>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cs-CZ" altLang="cs-CZ"/>
              <a:t>Klepnutím lze upravit styly předlohy textu.</a:t>
            </a:r>
          </a:p>
          <a:p>
            <a:pPr lvl="1"/>
            <a:r>
              <a:rPr lang="cs-CZ" altLang="cs-CZ"/>
              <a:t>Druhá úroveň</a:t>
            </a:r>
          </a:p>
          <a:p>
            <a:pPr lvl="2"/>
            <a:r>
              <a:rPr lang="cs-CZ" altLang="cs-CZ"/>
              <a:t>Třetí úroveň</a:t>
            </a:r>
          </a:p>
          <a:p>
            <a:pPr lvl="3"/>
            <a:r>
              <a:rPr lang="cs-CZ" altLang="cs-CZ"/>
              <a:t>Čtvrtá úroveň</a:t>
            </a:r>
          </a:p>
          <a:p>
            <a:pPr lvl="4"/>
            <a:r>
              <a:rPr lang="cs-CZ" altLang="cs-CZ"/>
              <a:t>Pátá úroveň</a:t>
            </a:r>
          </a:p>
        </p:txBody>
      </p:sp>
      <p:sp>
        <p:nvSpPr>
          <p:cNvPr id="4102" name="Rectangle 6">
            <a:extLst>
              <a:ext uri="{FF2B5EF4-FFF2-40B4-BE49-F238E27FC236}">
                <a16:creationId xmlns:a16="http://schemas.microsoft.com/office/drawing/2014/main" id="{57EC6D30-BBBB-48D6-BE4E-F9C64CCDD26B}"/>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cs-CZ" altLang="cs-CZ"/>
          </a:p>
        </p:txBody>
      </p:sp>
      <p:sp>
        <p:nvSpPr>
          <p:cNvPr id="4103" name="Rectangle 7">
            <a:extLst>
              <a:ext uri="{FF2B5EF4-FFF2-40B4-BE49-F238E27FC236}">
                <a16:creationId xmlns:a16="http://schemas.microsoft.com/office/drawing/2014/main" id="{86C80520-0419-4999-AE64-96EE7E9F5733}"/>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0312B47-260F-438E-BA68-F28A4F32D533}" type="slidenum">
              <a:rPr lang="cs-CZ" altLang="cs-CZ"/>
              <a:pPr/>
              <a:t>‹#›</a:t>
            </a:fld>
            <a:endParaRPr lang="cs-CZ" altLang="cs-CZ"/>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E0312B47-260F-438E-BA68-F28A4F32D533}" type="slidenum">
              <a:rPr lang="cs-CZ" altLang="cs-CZ" smtClean="0"/>
              <a:pPr/>
              <a:t>1</a:t>
            </a:fld>
            <a:endParaRPr lang="cs-CZ" altLang="cs-CZ"/>
          </a:p>
        </p:txBody>
      </p:sp>
    </p:spTree>
    <p:extLst>
      <p:ext uri="{BB962C8B-B14F-4D97-AF65-F5344CB8AC3E}">
        <p14:creationId xmlns:p14="http://schemas.microsoft.com/office/powerpoint/2010/main" val="690146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813A67C-BD35-44C3-974A-5A57BFA14200}"/>
              </a:ext>
            </a:extLst>
          </p:cNvPr>
          <p:cNvSpPr>
            <a:spLocks noGrp="1" noChangeArrowheads="1"/>
          </p:cNvSpPr>
          <p:nvPr>
            <p:ph type="sldNum" sz="quarter" idx="5"/>
          </p:nvPr>
        </p:nvSpPr>
        <p:spPr>
          <a:ln/>
        </p:spPr>
        <p:txBody>
          <a:bodyPr/>
          <a:lstStyle/>
          <a:p>
            <a:fld id="{C71CD898-A926-44E6-B4A4-E103EDB887E0}" type="slidenum">
              <a:rPr lang="cs-CZ" altLang="cs-CZ"/>
              <a:pPr/>
              <a:t>11</a:t>
            </a:fld>
            <a:endParaRPr lang="cs-CZ" altLang="cs-CZ"/>
          </a:p>
        </p:txBody>
      </p:sp>
      <p:sp>
        <p:nvSpPr>
          <p:cNvPr id="32770" name="Rectangle 2">
            <a:extLst>
              <a:ext uri="{FF2B5EF4-FFF2-40B4-BE49-F238E27FC236}">
                <a16:creationId xmlns:a16="http://schemas.microsoft.com/office/drawing/2014/main" id="{849258B7-0890-464D-BC94-4BBD70F14F00}"/>
              </a:ext>
            </a:extLst>
          </p:cNvPr>
          <p:cNvSpPr txBox="1">
            <a:spLocks noGrp="1" noRot="1" noChangeAspect="1" noChangeArrowheads="1" noTextEdit="1"/>
          </p:cNvSpPr>
          <p:nvPr>
            <p:ph type="sldImg"/>
          </p:nvPr>
        </p:nvSpPr>
        <p:spPr>
          <a:xfrm>
            <a:off x="1143000" y="695325"/>
            <a:ext cx="4572000" cy="3429000"/>
          </a:xfrm>
          <a:ln/>
        </p:spPr>
      </p:sp>
      <p:sp>
        <p:nvSpPr>
          <p:cNvPr id="32771" name="Rectangle 3">
            <a:extLst>
              <a:ext uri="{FF2B5EF4-FFF2-40B4-BE49-F238E27FC236}">
                <a16:creationId xmlns:a16="http://schemas.microsoft.com/office/drawing/2014/main" id="{341A541C-583E-42E3-9F12-8D928FEC0445}"/>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53DD45E-3419-4962-BCA4-1A1DB06765C1}"/>
              </a:ext>
            </a:extLst>
          </p:cNvPr>
          <p:cNvSpPr>
            <a:spLocks noGrp="1" noChangeArrowheads="1"/>
          </p:cNvSpPr>
          <p:nvPr>
            <p:ph type="sldNum" sz="quarter" idx="5"/>
          </p:nvPr>
        </p:nvSpPr>
        <p:spPr>
          <a:ln/>
        </p:spPr>
        <p:txBody>
          <a:bodyPr/>
          <a:lstStyle/>
          <a:p>
            <a:fld id="{1E146E11-05D6-4E59-9086-39015A485423}" type="slidenum">
              <a:rPr lang="cs-CZ" altLang="cs-CZ"/>
              <a:pPr/>
              <a:t>13</a:t>
            </a:fld>
            <a:endParaRPr lang="cs-CZ" altLang="cs-CZ"/>
          </a:p>
        </p:txBody>
      </p:sp>
      <p:sp>
        <p:nvSpPr>
          <p:cNvPr id="34818" name="Rectangle 2">
            <a:extLst>
              <a:ext uri="{FF2B5EF4-FFF2-40B4-BE49-F238E27FC236}">
                <a16:creationId xmlns:a16="http://schemas.microsoft.com/office/drawing/2014/main" id="{96D81D5F-09B0-4487-A491-85B752B7EE6F}"/>
              </a:ext>
            </a:extLst>
          </p:cNvPr>
          <p:cNvSpPr txBox="1">
            <a:spLocks noGrp="1" noRot="1" noChangeAspect="1" noChangeArrowheads="1" noTextEdit="1"/>
          </p:cNvSpPr>
          <p:nvPr>
            <p:ph type="sldImg"/>
          </p:nvPr>
        </p:nvSpPr>
        <p:spPr>
          <a:xfrm>
            <a:off x="1143000" y="695325"/>
            <a:ext cx="4572000" cy="3429000"/>
          </a:xfrm>
          <a:ln/>
        </p:spPr>
      </p:sp>
      <p:sp>
        <p:nvSpPr>
          <p:cNvPr id="34819" name="Rectangle 3">
            <a:extLst>
              <a:ext uri="{FF2B5EF4-FFF2-40B4-BE49-F238E27FC236}">
                <a16:creationId xmlns:a16="http://schemas.microsoft.com/office/drawing/2014/main" id="{B619AA5B-19BB-4071-816A-E774895FBA7C}"/>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7EC07A1-73B0-43B5-B13F-44B712A3E12C}"/>
              </a:ext>
            </a:extLst>
          </p:cNvPr>
          <p:cNvSpPr>
            <a:spLocks noGrp="1" noChangeArrowheads="1"/>
          </p:cNvSpPr>
          <p:nvPr>
            <p:ph type="sldNum" sz="quarter" idx="5"/>
          </p:nvPr>
        </p:nvSpPr>
        <p:spPr>
          <a:ln/>
        </p:spPr>
        <p:txBody>
          <a:bodyPr/>
          <a:lstStyle/>
          <a:p>
            <a:fld id="{9D55DC31-BCD2-4A18-9BC4-B35B6D987957}" type="slidenum">
              <a:rPr lang="cs-CZ" altLang="cs-CZ"/>
              <a:pPr/>
              <a:t>14</a:t>
            </a:fld>
            <a:endParaRPr lang="cs-CZ" altLang="cs-CZ"/>
          </a:p>
        </p:txBody>
      </p:sp>
      <p:sp>
        <p:nvSpPr>
          <p:cNvPr id="36866" name="Rectangle 2">
            <a:extLst>
              <a:ext uri="{FF2B5EF4-FFF2-40B4-BE49-F238E27FC236}">
                <a16:creationId xmlns:a16="http://schemas.microsoft.com/office/drawing/2014/main" id="{2B84F5A8-EDBF-489C-AB2E-E48751A1DEB7}"/>
              </a:ext>
            </a:extLst>
          </p:cNvPr>
          <p:cNvSpPr txBox="1">
            <a:spLocks noGrp="1" noRot="1" noChangeAspect="1" noChangeArrowheads="1" noTextEdit="1"/>
          </p:cNvSpPr>
          <p:nvPr>
            <p:ph type="sldImg"/>
          </p:nvPr>
        </p:nvSpPr>
        <p:spPr>
          <a:xfrm>
            <a:off x="1143000" y="695325"/>
            <a:ext cx="4572000" cy="3429000"/>
          </a:xfrm>
          <a:ln/>
        </p:spPr>
      </p:sp>
      <p:sp>
        <p:nvSpPr>
          <p:cNvPr id="36867" name="Rectangle 3">
            <a:extLst>
              <a:ext uri="{FF2B5EF4-FFF2-40B4-BE49-F238E27FC236}">
                <a16:creationId xmlns:a16="http://schemas.microsoft.com/office/drawing/2014/main" id="{DA37AC35-7621-4825-AB4F-22249228D590}"/>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2EF860-9ACB-422A-BB2F-FEF732428DD6}"/>
              </a:ext>
            </a:extLst>
          </p:cNvPr>
          <p:cNvSpPr>
            <a:spLocks noGrp="1" noChangeArrowheads="1"/>
          </p:cNvSpPr>
          <p:nvPr>
            <p:ph type="sldNum" sz="quarter" idx="5"/>
          </p:nvPr>
        </p:nvSpPr>
        <p:spPr>
          <a:ln/>
        </p:spPr>
        <p:txBody>
          <a:bodyPr/>
          <a:lstStyle/>
          <a:p>
            <a:fld id="{E36DBEB8-3135-4995-ADA7-EFCF085685B0}" type="slidenum">
              <a:rPr lang="cs-CZ" altLang="cs-CZ"/>
              <a:pPr/>
              <a:t>16</a:t>
            </a:fld>
            <a:endParaRPr lang="cs-CZ" altLang="cs-CZ"/>
          </a:p>
        </p:txBody>
      </p:sp>
      <p:sp>
        <p:nvSpPr>
          <p:cNvPr id="38914" name="Rectangle 2">
            <a:extLst>
              <a:ext uri="{FF2B5EF4-FFF2-40B4-BE49-F238E27FC236}">
                <a16:creationId xmlns:a16="http://schemas.microsoft.com/office/drawing/2014/main" id="{BA6E32D3-7C6F-47ED-BDCF-7F35107A5739}"/>
              </a:ext>
            </a:extLst>
          </p:cNvPr>
          <p:cNvSpPr txBox="1">
            <a:spLocks noGrp="1" noRot="1" noChangeAspect="1" noChangeArrowheads="1" noTextEdit="1"/>
          </p:cNvSpPr>
          <p:nvPr>
            <p:ph type="sldImg"/>
          </p:nvPr>
        </p:nvSpPr>
        <p:spPr>
          <a:xfrm>
            <a:off x="1143000" y="695325"/>
            <a:ext cx="4572000" cy="3429000"/>
          </a:xfrm>
          <a:ln/>
        </p:spPr>
      </p:sp>
      <p:sp>
        <p:nvSpPr>
          <p:cNvPr id="38915" name="Rectangle 3">
            <a:extLst>
              <a:ext uri="{FF2B5EF4-FFF2-40B4-BE49-F238E27FC236}">
                <a16:creationId xmlns:a16="http://schemas.microsoft.com/office/drawing/2014/main" id="{0F2D502D-9C42-49B2-A5D1-88472FA1B70A}"/>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88EA7C7-5A72-4548-B616-294A63F869C1}"/>
              </a:ext>
            </a:extLst>
          </p:cNvPr>
          <p:cNvSpPr>
            <a:spLocks noGrp="1" noChangeArrowheads="1"/>
          </p:cNvSpPr>
          <p:nvPr>
            <p:ph type="sldNum" sz="quarter" idx="5"/>
          </p:nvPr>
        </p:nvSpPr>
        <p:spPr>
          <a:ln/>
        </p:spPr>
        <p:txBody>
          <a:bodyPr/>
          <a:lstStyle/>
          <a:p>
            <a:fld id="{1446C603-6D66-4D23-BDD4-E67022E4ABF0}" type="slidenum">
              <a:rPr lang="cs-CZ" altLang="cs-CZ"/>
              <a:pPr/>
              <a:t>17</a:t>
            </a:fld>
            <a:endParaRPr lang="cs-CZ" altLang="cs-CZ"/>
          </a:p>
        </p:txBody>
      </p:sp>
      <p:sp>
        <p:nvSpPr>
          <p:cNvPr id="53250" name="Rectangle 2">
            <a:extLst>
              <a:ext uri="{FF2B5EF4-FFF2-40B4-BE49-F238E27FC236}">
                <a16:creationId xmlns:a16="http://schemas.microsoft.com/office/drawing/2014/main" id="{68C67C0A-5387-4930-B50E-97155B056D4F}"/>
              </a:ext>
            </a:extLst>
          </p:cNvPr>
          <p:cNvSpPr txBox="1">
            <a:spLocks noGrp="1" noRot="1" noChangeAspect="1" noChangeArrowheads="1" noTextEdit="1"/>
          </p:cNvSpPr>
          <p:nvPr>
            <p:ph type="sldImg"/>
          </p:nvPr>
        </p:nvSpPr>
        <p:spPr>
          <a:xfrm>
            <a:off x="1143000" y="695325"/>
            <a:ext cx="4572000" cy="3429000"/>
          </a:xfrm>
          <a:ln/>
        </p:spPr>
      </p:sp>
      <p:sp>
        <p:nvSpPr>
          <p:cNvPr id="53251" name="Rectangle 3">
            <a:extLst>
              <a:ext uri="{FF2B5EF4-FFF2-40B4-BE49-F238E27FC236}">
                <a16:creationId xmlns:a16="http://schemas.microsoft.com/office/drawing/2014/main" id="{A72329B8-7C8F-4725-8102-58C50856D6B0}"/>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316BB95-8FD0-493D-A660-B78A49FFFC97}"/>
              </a:ext>
            </a:extLst>
          </p:cNvPr>
          <p:cNvSpPr>
            <a:spLocks noGrp="1" noChangeArrowheads="1"/>
          </p:cNvSpPr>
          <p:nvPr>
            <p:ph type="sldNum" sz="quarter" idx="5"/>
          </p:nvPr>
        </p:nvSpPr>
        <p:spPr>
          <a:ln/>
        </p:spPr>
        <p:txBody>
          <a:bodyPr/>
          <a:lstStyle/>
          <a:p>
            <a:fld id="{FE8311E3-1597-4EF2-AA61-3F8E815EF937}" type="slidenum">
              <a:rPr lang="cs-CZ" altLang="cs-CZ"/>
              <a:pPr/>
              <a:t>21</a:t>
            </a:fld>
            <a:endParaRPr lang="cs-CZ" altLang="cs-CZ"/>
          </a:p>
        </p:txBody>
      </p:sp>
      <p:sp>
        <p:nvSpPr>
          <p:cNvPr id="51202" name="Rectangle 2">
            <a:extLst>
              <a:ext uri="{FF2B5EF4-FFF2-40B4-BE49-F238E27FC236}">
                <a16:creationId xmlns:a16="http://schemas.microsoft.com/office/drawing/2014/main" id="{B11916A9-52FB-4924-ACF3-A4B3FAD3CBB9}"/>
              </a:ext>
            </a:extLst>
          </p:cNvPr>
          <p:cNvSpPr txBox="1">
            <a:spLocks noGrp="1" noRot="1" noChangeAspect="1" noChangeArrowheads="1" noTextEdit="1"/>
          </p:cNvSpPr>
          <p:nvPr>
            <p:ph type="sldImg"/>
          </p:nvPr>
        </p:nvSpPr>
        <p:spPr>
          <a:xfrm>
            <a:off x="1143000" y="695325"/>
            <a:ext cx="4572000" cy="3429000"/>
          </a:xfrm>
          <a:ln/>
        </p:spPr>
      </p:sp>
      <p:sp>
        <p:nvSpPr>
          <p:cNvPr id="51203" name="Rectangle 3">
            <a:extLst>
              <a:ext uri="{FF2B5EF4-FFF2-40B4-BE49-F238E27FC236}">
                <a16:creationId xmlns:a16="http://schemas.microsoft.com/office/drawing/2014/main" id="{49E8A641-882D-44F1-B781-81FAC6AB30B6}"/>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E5964A7-73C9-4969-A582-34FC301F3E00}"/>
              </a:ext>
            </a:extLst>
          </p:cNvPr>
          <p:cNvSpPr>
            <a:spLocks noGrp="1" noChangeArrowheads="1"/>
          </p:cNvSpPr>
          <p:nvPr>
            <p:ph type="sldNum" sz="quarter" idx="5"/>
          </p:nvPr>
        </p:nvSpPr>
        <p:spPr>
          <a:ln/>
        </p:spPr>
        <p:txBody>
          <a:bodyPr/>
          <a:lstStyle/>
          <a:p>
            <a:fld id="{31D3A7B8-AFB0-4286-9D95-B0E13186E3BA}" type="slidenum">
              <a:rPr lang="cs-CZ" altLang="cs-CZ"/>
              <a:pPr/>
              <a:t>23</a:t>
            </a:fld>
            <a:endParaRPr lang="cs-CZ" altLang="cs-CZ"/>
          </a:p>
        </p:txBody>
      </p:sp>
      <p:sp>
        <p:nvSpPr>
          <p:cNvPr id="55298" name="Rectangle 2">
            <a:extLst>
              <a:ext uri="{FF2B5EF4-FFF2-40B4-BE49-F238E27FC236}">
                <a16:creationId xmlns:a16="http://schemas.microsoft.com/office/drawing/2014/main" id="{3AAAE5DD-894C-42DE-B40F-D396069A796F}"/>
              </a:ext>
            </a:extLst>
          </p:cNvPr>
          <p:cNvSpPr txBox="1">
            <a:spLocks noGrp="1" noRot="1" noChangeAspect="1" noChangeArrowheads="1" noTextEdit="1"/>
          </p:cNvSpPr>
          <p:nvPr>
            <p:ph type="sldImg"/>
          </p:nvPr>
        </p:nvSpPr>
        <p:spPr>
          <a:xfrm>
            <a:off x="1143000" y="695325"/>
            <a:ext cx="4572000" cy="3429000"/>
          </a:xfrm>
          <a:ln/>
        </p:spPr>
      </p:sp>
      <p:sp>
        <p:nvSpPr>
          <p:cNvPr id="55299" name="Rectangle 3">
            <a:extLst>
              <a:ext uri="{FF2B5EF4-FFF2-40B4-BE49-F238E27FC236}">
                <a16:creationId xmlns:a16="http://schemas.microsoft.com/office/drawing/2014/main" id="{7A98E88C-9D1E-489D-8F53-858874CEBD85}"/>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CB14604-B25A-4479-B6AD-7C69D2F8FBCD}"/>
              </a:ext>
            </a:extLst>
          </p:cNvPr>
          <p:cNvSpPr>
            <a:spLocks noGrp="1" noChangeArrowheads="1"/>
          </p:cNvSpPr>
          <p:nvPr>
            <p:ph type="sldNum" sz="quarter" idx="5"/>
          </p:nvPr>
        </p:nvSpPr>
        <p:spPr>
          <a:ln/>
        </p:spPr>
        <p:txBody>
          <a:bodyPr/>
          <a:lstStyle/>
          <a:p>
            <a:fld id="{DD0766BD-B765-4154-A2C5-70D7BD89AB87}" type="slidenum">
              <a:rPr lang="cs-CZ" altLang="cs-CZ"/>
              <a:pPr/>
              <a:t>25</a:t>
            </a:fld>
            <a:endParaRPr lang="cs-CZ" altLang="cs-CZ"/>
          </a:p>
        </p:txBody>
      </p:sp>
      <p:sp>
        <p:nvSpPr>
          <p:cNvPr id="59394" name="Rectangle 2">
            <a:extLst>
              <a:ext uri="{FF2B5EF4-FFF2-40B4-BE49-F238E27FC236}">
                <a16:creationId xmlns:a16="http://schemas.microsoft.com/office/drawing/2014/main" id="{65FA1646-9DA1-4B84-873C-DF3AD6568D8D}"/>
              </a:ext>
            </a:extLst>
          </p:cNvPr>
          <p:cNvSpPr txBox="1">
            <a:spLocks noGrp="1" noRot="1" noChangeAspect="1" noChangeArrowheads="1" noTextEdit="1"/>
          </p:cNvSpPr>
          <p:nvPr>
            <p:ph type="sldImg"/>
          </p:nvPr>
        </p:nvSpPr>
        <p:spPr>
          <a:xfrm>
            <a:off x="1143000" y="695325"/>
            <a:ext cx="4572000" cy="3429000"/>
          </a:xfrm>
          <a:ln/>
        </p:spPr>
      </p:sp>
      <p:sp>
        <p:nvSpPr>
          <p:cNvPr id="59395" name="Rectangle 3">
            <a:extLst>
              <a:ext uri="{FF2B5EF4-FFF2-40B4-BE49-F238E27FC236}">
                <a16:creationId xmlns:a16="http://schemas.microsoft.com/office/drawing/2014/main" id="{33B96679-DCEE-4DC2-94C1-999240B777A4}"/>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DFBC0B-3BD2-47D3-B939-46392725C4B0}"/>
              </a:ext>
            </a:extLst>
          </p:cNvPr>
          <p:cNvSpPr>
            <a:spLocks noGrp="1" noChangeArrowheads="1"/>
          </p:cNvSpPr>
          <p:nvPr>
            <p:ph type="sldNum" sz="quarter" idx="5"/>
          </p:nvPr>
        </p:nvSpPr>
        <p:spPr>
          <a:ln/>
        </p:spPr>
        <p:txBody>
          <a:bodyPr/>
          <a:lstStyle/>
          <a:p>
            <a:fld id="{A9BB8320-3466-4846-8555-7097248C6164}" type="slidenum">
              <a:rPr lang="cs-CZ" altLang="cs-CZ"/>
              <a:pPr/>
              <a:t>28</a:t>
            </a:fld>
            <a:endParaRPr lang="cs-CZ" altLang="cs-CZ"/>
          </a:p>
        </p:txBody>
      </p:sp>
      <p:sp>
        <p:nvSpPr>
          <p:cNvPr id="98306" name="Rectangle 2">
            <a:extLst>
              <a:ext uri="{FF2B5EF4-FFF2-40B4-BE49-F238E27FC236}">
                <a16:creationId xmlns:a16="http://schemas.microsoft.com/office/drawing/2014/main" id="{8D648CB2-C0FD-4BBD-860B-04964E8571EA}"/>
              </a:ext>
            </a:extLst>
          </p:cNvPr>
          <p:cNvSpPr txBox="1">
            <a:spLocks noGrp="1" noRot="1" noChangeAspect="1" noChangeArrowheads="1" noTextEdit="1"/>
          </p:cNvSpPr>
          <p:nvPr>
            <p:ph type="sldImg"/>
          </p:nvPr>
        </p:nvSpPr>
        <p:spPr>
          <a:xfrm>
            <a:off x="1143000" y="695325"/>
            <a:ext cx="4572000" cy="3429000"/>
          </a:xfrm>
          <a:ln/>
        </p:spPr>
      </p:sp>
      <p:sp>
        <p:nvSpPr>
          <p:cNvPr id="98307" name="Rectangle 3">
            <a:extLst>
              <a:ext uri="{FF2B5EF4-FFF2-40B4-BE49-F238E27FC236}">
                <a16:creationId xmlns:a16="http://schemas.microsoft.com/office/drawing/2014/main" id="{D1495A63-326E-48B4-9ED9-913B4022879A}"/>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D9A5F31-DEF2-4882-843E-E849F912EB7D}"/>
              </a:ext>
            </a:extLst>
          </p:cNvPr>
          <p:cNvSpPr>
            <a:spLocks noGrp="1" noChangeArrowheads="1"/>
          </p:cNvSpPr>
          <p:nvPr>
            <p:ph type="sldNum" sz="quarter" idx="5"/>
          </p:nvPr>
        </p:nvSpPr>
        <p:spPr>
          <a:ln/>
        </p:spPr>
        <p:txBody>
          <a:bodyPr/>
          <a:lstStyle/>
          <a:p>
            <a:fld id="{11A9A91C-7A9A-458A-8BBC-D0CC880CE191}" type="slidenum">
              <a:rPr lang="cs-CZ" altLang="cs-CZ"/>
              <a:pPr/>
              <a:t>29</a:t>
            </a:fld>
            <a:endParaRPr lang="cs-CZ" altLang="cs-CZ"/>
          </a:p>
        </p:txBody>
      </p:sp>
      <p:sp>
        <p:nvSpPr>
          <p:cNvPr id="102402" name="Rectangle 2">
            <a:extLst>
              <a:ext uri="{FF2B5EF4-FFF2-40B4-BE49-F238E27FC236}">
                <a16:creationId xmlns:a16="http://schemas.microsoft.com/office/drawing/2014/main" id="{1B3DCC69-82A0-4D30-849C-EE819C3D9E0E}"/>
              </a:ext>
            </a:extLst>
          </p:cNvPr>
          <p:cNvSpPr txBox="1">
            <a:spLocks noGrp="1" noRot="1" noChangeAspect="1" noChangeArrowheads="1" noTextEdit="1"/>
          </p:cNvSpPr>
          <p:nvPr>
            <p:ph type="sldImg"/>
          </p:nvPr>
        </p:nvSpPr>
        <p:spPr>
          <a:xfrm>
            <a:off x="1143000" y="695325"/>
            <a:ext cx="4572000" cy="3429000"/>
          </a:xfrm>
          <a:ln/>
        </p:spPr>
      </p:sp>
      <p:sp>
        <p:nvSpPr>
          <p:cNvPr id="102403" name="Rectangle 3">
            <a:extLst>
              <a:ext uri="{FF2B5EF4-FFF2-40B4-BE49-F238E27FC236}">
                <a16:creationId xmlns:a16="http://schemas.microsoft.com/office/drawing/2014/main" id="{EA8CF1EE-5D30-4667-9406-053512B6CA90}"/>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D2662B-3758-46CC-BC64-5E01D7AEB07A}"/>
              </a:ext>
            </a:extLst>
          </p:cNvPr>
          <p:cNvSpPr>
            <a:spLocks noGrp="1" noChangeArrowheads="1"/>
          </p:cNvSpPr>
          <p:nvPr>
            <p:ph type="sldNum" sz="quarter" idx="5"/>
          </p:nvPr>
        </p:nvSpPr>
        <p:spPr>
          <a:ln/>
        </p:spPr>
        <p:txBody>
          <a:bodyPr/>
          <a:lstStyle/>
          <a:p>
            <a:fld id="{D11FA929-CAB3-411C-9851-CC12C0E70958}" type="slidenum">
              <a:rPr lang="cs-CZ" altLang="cs-CZ"/>
              <a:pPr/>
              <a:t>2</a:t>
            </a:fld>
            <a:endParaRPr lang="cs-CZ" altLang="cs-CZ"/>
          </a:p>
        </p:txBody>
      </p:sp>
      <p:sp>
        <p:nvSpPr>
          <p:cNvPr id="16386" name="Rectangle 2">
            <a:extLst>
              <a:ext uri="{FF2B5EF4-FFF2-40B4-BE49-F238E27FC236}">
                <a16:creationId xmlns:a16="http://schemas.microsoft.com/office/drawing/2014/main" id="{80C7D919-AB83-4415-8E99-D42C6CEC9A57}"/>
              </a:ext>
            </a:extLst>
          </p:cNvPr>
          <p:cNvSpPr txBox="1">
            <a:spLocks noGrp="1" noRot="1" noChangeAspect="1" noChangeArrowheads="1" noTextEdit="1"/>
          </p:cNvSpPr>
          <p:nvPr>
            <p:ph type="sldImg"/>
          </p:nvPr>
        </p:nvSpPr>
        <p:spPr>
          <a:xfrm>
            <a:off x="1143000" y="695325"/>
            <a:ext cx="4572000" cy="3429000"/>
          </a:xfrm>
          <a:ln/>
        </p:spPr>
      </p:sp>
      <p:sp>
        <p:nvSpPr>
          <p:cNvPr id="16387" name="Rectangle 3">
            <a:extLst>
              <a:ext uri="{FF2B5EF4-FFF2-40B4-BE49-F238E27FC236}">
                <a16:creationId xmlns:a16="http://schemas.microsoft.com/office/drawing/2014/main" id="{01FAC689-EC80-446E-9BD7-858DCF98A29B}"/>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DBA48F-C9BB-4613-8A2F-08A6301A5DA6}"/>
              </a:ext>
            </a:extLst>
          </p:cNvPr>
          <p:cNvSpPr>
            <a:spLocks noGrp="1" noChangeArrowheads="1"/>
          </p:cNvSpPr>
          <p:nvPr>
            <p:ph type="sldNum" sz="quarter" idx="5"/>
          </p:nvPr>
        </p:nvSpPr>
        <p:spPr>
          <a:ln/>
        </p:spPr>
        <p:txBody>
          <a:bodyPr/>
          <a:lstStyle/>
          <a:p>
            <a:fld id="{A8D39E9E-21FB-41C8-BF04-6ED2A0288031}" type="slidenum">
              <a:rPr lang="cs-CZ" altLang="cs-CZ"/>
              <a:pPr/>
              <a:t>30</a:t>
            </a:fld>
            <a:endParaRPr lang="cs-CZ" altLang="cs-CZ"/>
          </a:p>
        </p:txBody>
      </p:sp>
      <p:sp>
        <p:nvSpPr>
          <p:cNvPr id="100354" name="Rectangle 2">
            <a:extLst>
              <a:ext uri="{FF2B5EF4-FFF2-40B4-BE49-F238E27FC236}">
                <a16:creationId xmlns:a16="http://schemas.microsoft.com/office/drawing/2014/main" id="{00C70E06-1632-41F1-9517-22EB0296D613}"/>
              </a:ext>
            </a:extLst>
          </p:cNvPr>
          <p:cNvSpPr txBox="1">
            <a:spLocks noGrp="1" noRot="1" noChangeAspect="1" noChangeArrowheads="1" noTextEdit="1"/>
          </p:cNvSpPr>
          <p:nvPr>
            <p:ph type="sldImg"/>
          </p:nvPr>
        </p:nvSpPr>
        <p:spPr>
          <a:xfrm>
            <a:off x="1143000" y="695325"/>
            <a:ext cx="4572000" cy="3429000"/>
          </a:xfrm>
          <a:ln/>
        </p:spPr>
      </p:sp>
      <p:sp>
        <p:nvSpPr>
          <p:cNvPr id="100355" name="Rectangle 3">
            <a:extLst>
              <a:ext uri="{FF2B5EF4-FFF2-40B4-BE49-F238E27FC236}">
                <a16:creationId xmlns:a16="http://schemas.microsoft.com/office/drawing/2014/main" id="{6A7F324E-F82A-4658-9F1D-8D1A0BDB08FB}"/>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7054408-2CDD-473A-BC05-DF2935AEE9B6}"/>
              </a:ext>
            </a:extLst>
          </p:cNvPr>
          <p:cNvSpPr>
            <a:spLocks noGrp="1" noChangeArrowheads="1"/>
          </p:cNvSpPr>
          <p:nvPr>
            <p:ph type="sldNum" sz="quarter" idx="5"/>
          </p:nvPr>
        </p:nvSpPr>
        <p:spPr>
          <a:ln/>
        </p:spPr>
        <p:txBody>
          <a:bodyPr/>
          <a:lstStyle/>
          <a:p>
            <a:fld id="{D7E25A7B-BD9C-401E-99B1-0D44C7E891EE}" type="slidenum">
              <a:rPr lang="cs-CZ" altLang="cs-CZ"/>
              <a:pPr/>
              <a:t>32</a:t>
            </a:fld>
            <a:endParaRPr lang="cs-CZ" altLang="cs-CZ"/>
          </a:p>
        </p:txBody>
      </p:sp>
      <p:sp>
        <p:nvSpPr>
          <p:cNvPr id="104450" name="Rectangle 2">
            <a:extLst>
              <a:ext uri="{FF2B5EF4-FFF2-40B4-BE49-F238E27FC236}">
                <a16:creationId xmlns:a16="http://schemas.microsoft.com/office/drawing/2014/main" id="{B7CDB0D3-B08C-44A0-A087-F1C6BE0C57C0}"/>
              </a:ext>
            </a:extLst>
          </p:cNvPr>
          <p:cNvSpPr txBox="1">
            <a:spLocks noGrp="1" noRot="1" noChangeAspect="1" noChangeArrowheads="1" noTextEdit="1"/>
          </p:cNvSpPr>
          <p:nvPr>
            <p:ph type="sldImg"/>
          </p:nvPr>
        </p:nvSpPr>
        <p:spPr>
          <a:xfrm>
            <a:off x="1143000" y="695325"/>
            <a:ext cx="4572000" cy="3429000"/>
          </a:xfrm>
          <a:ln/>
        </p:spPr>
      </p:sp>
      <p:sp>
        <p:nvSpPr>
          <p:cNvPr id="104451" name="Rectangle 3">
            <a:extLst>
              <a:ext uri="{FF2B5EF4-FFF2-40B4-BE49-F238E27FC236}">
                <a16:creationId xmlns:a16="http://schemas.microsoft.com/office/drawing/2014/main" id="{24D1731A-AE97-4B86-80E8-5BAD2D5A4E4F}"/>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57D12E7-2CBD-4943-B6EC-1081B03A9E67}"/>
              </a:ext>
            </a:extLst>
          </p:cNvPr>
          <p:cNvSpPr>
            <a:spLocks noGrp="1" noChangeArrowheads="1"/>
          </p:cNvSpPr>
          <p:nvPr>
            <p:ph type="sldNum" sz="quarter" idx="5"/>
          </p:nvPr>
        </p:nvSpPr>
        <p:spPr>
          <a:ln/>
        </p:spPr>
        <p:txBody>
          <a:bodyPr/>
          <a:lstStyle/>
          <a:p>
            <a:fld id="{BBEE4559-ADCA-4C2B-8C63-C942536ED21E}" type="slidenum">
              <a:rPr lang="cs-CZ" altLang="cs-CZ"/>
              <a:pPr/>
              <a:t>33</a:t>
            </a:fld>
            <a:endParaRPr lang="cs-CZ" altLang="cs-CZ"/>
          </a:p>
        </p:txBody>
      </p:sp>
      <p:sp>
        <p:nvSpPr>
          <p:cNvPr id="49154" name="Rectangle 2">
            <a:extLst>
              <a:ext uri="{FF2B5EF4-FFF2-40B4-BE49-F238E27FC236}">
                <a16:creationId xmlns:a16="http://schemas.microsoft.com/office/drawing/2014/main" id="{EE0381E3-F170-48A6-B576-7DF4AC432B4B}"/>
              </a:ext>
            </a:extLst>
          </p:cNvPr>
          <p:cNvSpPr txBox="1">
            <a:spLocks noGrp="1" noRot="1" noChangeAspect="1" noChangeArrowheads="1" noTextEdit="1"/>
          </p:cNvSpPr>
          <p:nvPr>
            <p:ph type="sldImg"/>
          </p:nvPr>
        </p:nvSpPr>
        <p:spPr>
          <a:xfrm>
            <a:off x="1143000" y="695325"/>
            <a:ext cx="4572000" cy="3429000"/>
          </a:xfrm>
          <a:ln/>
        </p:spPr>
      </p:sp>
      <p:sp>
        <p:nvSpPr>
          <p:cNvPr id="49155" name="Rectangle 3">
            <a:extLst>
              <a:ext uri="{FF2B5EF4-FFF2-40B4-BE49-F238E27FC236}">
                <a16:creationId xmlns:a16="http://schemas.microsoft.com/office/drawing/2014/main" id="{4F433043-4150-4A1A-BB1A-4C50F9A8546A}"/>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A511499-F554-422E-B105-A8713CFF4FBB}"/>
              </a:ext>
            </a:extLst>
          </p:cNvPr>
          <p:cNvSpPr>
            <a:spLocks noGrp="1" noChangeArrowheads="1"/>
          </p:cNvSpPr>
          <p:nvPr>
            <p:ph type="sldNum" sz="quarter" idx="5"/>
          </p:nvPr>
        </p:nvSpPr>
        <p:spPr>
          <a:ln/>
        </p:spPr>
        <p:txBody>
          <a:bodyPr/>
          <a:lstStyle/>
          <a:p>
            <a:fld id="{952D229A-AD94-408D-8217-55D94E059797}" type="slidenum">
              <a:rPr lang="cs-CZ" altLang="cs-CZ"/>
              <a:pPr/>
              <a:t>37</a:t>
            </a:fld>
            <a:endParaRPr lang="cs-CZ" altLang="cs-CZ"/>
          </a:p>
        </p:txBody>
      </p:sp>
      <p:sp>
        <p:nvSpPr>
          <p:cNvPr id="61442" name="Rectangle 2">
            <a:extLst>
              <a:ext uri="{FF2B5EF4-FFF2-40B4-BE49-F238E27FC236}">
                <a16:creationId xmlns:a16="http://schemas.microsoft.com/office/drawing/2014/main" id="{2FAF6347-5467-407C-82D9-3FE6709678F1}"/>
              </a:ext>
            </a:extLst>
          </p:cNvPr>
          <p:cNvSpPr txBox="1">
            <a:spLocks noGrp="1" noRot="1" noChangeAspect="1" noChangeArrowheads="1" noTextEdit="1"/>
          </p:cNvSpPr>
          <p:nvPr>
            <p:ph type="sldImg"/>
          </p:nvPr>
        </p:nvSpPr>
        <p:spPr>
          <a:xfrm>
            <a:off x="1143000" y="695325"/>
            <a:ext cx="4572000" cy="3429000"/>
          </a:xfrm>
          <a:ln/>
        </p:spPr>
      </p:sp>
      <p:sp>
        <p:nvSpPr>
          <p:cNvPr id="61443" name="Rectangle 3">
            <a:extLst>
              <a:ext uri="{FF2B5EF4-FFF2-40B4-BE49-F238E27FC236}">
                <a16:creationId xmlns:a16="http://schemas.microsoft.com/office/drawing/2014/main" id="{B83120C0-2944-430A-9D24-1BF4BE07E3AE}"/>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AF8CBFD-54EC-4711-95EB-DCD74A1047EB}"/>
              </a:ext>
            </a:extLst>
          </p:cNvPr>
          <p:cNvSpPr>
            <a:spLocks noGrp="1" noChangeArrowheads="1"/>
          </p:cNvSpPr>
          <p:nvPr>
            <p:ph type="sldNum" sz="quarter" idx="5"/>
          </p:nvPr>
        </p:nvSpPr>
        <p:spPr>
          <a:ln/>
        </p:spPr>
        <p:txBody>
          <a:bodyPr/>
          <a:lstStyle/>
          <a:p>
            <a:fld id="{179DA792-284A-4FBF-8C76-441414EE524C}" type="slidenum">
              <a:rPr lang="cs-CZ" altLang="cs-CZ"/>
              <a:pPr/>
              <a:t>39</a:t>
            </a:fld>
            <a:endParaRPr lang="cs-CZ" altLang="cs-CZ"/>
          </a:p>
        </p:txBody>
      </p:sp>
      <p:sp>
        <p:nvSpPr>
          <p:cNvPr id="73730" name="Rectangle 2">
            <a:extLst>
              <a:ext uri="{FF2B5EF4-FFF2-40B4-BE49-F238E27FC236}">
                <a16:creationId xmlns:a16="http://schemas.microsoft.com/office/drawing/2014/main" id="{2176131A-80C3-4BBF-A8A2-7D90A4FD21D0}"/>
              </a:ext>
            </a:extLst>
          </p:cNvPr>
          <p:cNvSpPr txBox="1">
            <a:spLocks noGrp="1" noRot="1" noChangeAspect="1" noChangeArrowheads="1" noTextEdit="1"/>
          </p:cNvSpPr>
          <p:nvPr>
            <p:ph type="sldImg"/>
          </p:nvPr>
        </p:nvSpPr>
        <p:spPr>
          <a:xfrm>
            <a:off x="1143000" y="695325"/>
            <a:ext cx="4572000" cy="3429000"/>
          </a:xfrm>
          <a:ln/>
        </p:spPr>
      </p:sp>
      <p:sp>
        <p:nvSpPr>
          <p:cNvPr id="73731" name="Rectangle 3">
            <a:extLst>
              <a:ext uri="{FF2B5EF4-FFF2-40B4-BE49-F238E27FC236}">
                <a16:creationId xmlns:a16="http://schemas.microsoft.com/office/drawing/2014/main" id="{20EEC865-1806-4FBE-9868-9555E210E253}"/>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B1FCB00-7C11-433B-8A74-F5BC6C95868E}"/>
              </a:ext>
            </a:extLst>
          </p:cNvPr>
          <p:cNvSpPr>
            <a:spLocks noGrp="1" noChangeArrowheads="1"/>
          </p:cNvSpPr>
          <p:nvPr>
            <p:ph type="sldNum" sz="quarter" idx="5"/>
          </p:nvPr>
        </p:nvSpPr>
        <p:spPr>
          <a:ln/>
        </p:spPr>
        <p:txBody>
          <a:bodyPr/>
          <a:lstStyle/>
          <a:p>
            <a:fld id="{2F3FEB94-B41F-4E25-8E85-020690C37BA4}" type="slidenum">
              <a:rPr lang="cs-CZ" altLang="cs-CZ"/>
              <a:pPr/>
              <a:t>40</a:t>
            </a:fld>
            <a:endParaRPr lang="cs-CZ" altLang="cs-CZ"/>
          </a:p>
        </p:txBody>
      </p:sp>
      <p:sp>
        <p:nvSpPr>
          <p:cNvPr id="75778" name="Rectangle 2">
            <a:extLst>
              <a:ext uri="{FF2B5EF4-FFF2-40B4-BE49-F238E27FC236}">
                <a16:creationId xmlns:a16="http://schemas.microsoft.com/office/drawing/2014/main" id="{22965A84-1964-4A4C-9E0B-BE10D9D9E6D2}"/>
              </a:ext>
            </a:extLst>
          </p:cNvPr>
          <p:cNvSpPr txBox="1">
            <a:spLocks noGrp="1" noRot="1" noChangeAspect="1" noChangeArrowheads="1" noTextEdit="1"/>
          </p:cNvSpPr>
          <p:nvPr>
            <p:ph type="sldImg"/>
          </p:nvPr>
        </p:nvSpPr>
        <p:spPr>
          <a:xfrm>
            <a:off x="1143000" y="695325"/>
            <a:ext cx="4572000" cy="3429000"/>
          </a:xfrm>
          <a:ln/>
        </p:spPr>
      </p:sp>
      <p:sp>
        <p:nvSpPr>
          <p:cNvPr id="75779" name="Rectangle 3">
            <a:extLst>
              <a:ext uri="{FF2B5EF4-FFF2-40B4-BE49-F238E27FC236}">
                <a16:creationId xmlns:a16="http://schemas.microsoft.com/office/drawing/2014/main" id="{66F1B1E1-4377-4F6D-81EF-CD11CF93EF0F}"/>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E0312B47-260F-438E-BA68-F28A4F32D533}" type="slidenum">
              <a:rPr lang="cs-CZ" altLang="cs-CZ" smtClean="0"/>
              <a:pPr/>
              <a:t>42</a:t>
            </a:fld>
            <a:endParaRPr lang="cs-CZ" altLang="cs-CZ"/>
          </a:p>
        </p:txBody>
      </p:sp>
    </p:spTree>
    <p:extLst>
      <p:ext uri="{BB962C8B-B14F-4D97-AF65-F5344CB8AC3E}">
        <p14:creationId xmlns:p14="http://schemas.microsoft.com/office/powerpoint/2010/main" val="381951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A0CE69A-286C-4142-9DA2-07E75F257BA2}"/>
              </a:ext>
            </a:extLst>
          </p:cNvPr>
          <p:cNvSpPr>
            <a:spLocks noGrp="1" noChangeArrowheads="1"/>
          </p:cNvSpPr>
          <p:nvPr>
            <p:ph type="sldNum" sz="quarter" idx="5"/>
          </p:nvPr>
        </p:nvSpPr>
        <p:spPr>
          <a:ln/>
        </p:spPr>
        <p:txBody>
          <a:bodyPr/>
          <a:lstStyle/>
          <a:p>
            <a:fld id="{27EC2DC9-A7BC-468F-A275-4F8151721568}" type="slidenum">
              <a:rPr lang="cs-CZ" altLang="cs-CZ"/>
              <a:pPr/>
              <a:t>3</a:t>
            </a:fld>
            <a:endParaRPr lang="cs-CZ" altLang="cs-CZ"/>
          </a:p>
        </p:txBody>
      </p:sp>
      <p:sp>
        <p:nvSpPr>
          <p:cNvPr id="18434" name="Rectangle 2">
            <a:extLst>
              <a:ext uri="{FF2B5EF4-FFF2-40B4-BE49-F238E27FC236}">
                <a16:creationId xmlns:a16="http://schemas.microsoft.com/office/drawing/2014/main" id="{47B73706-35B0-4CAC-9668-7E2008623B0B}"/>
              </a:ext>
            </a:extLst>
          </p:cNvPr>
          <p:cNvSpPr txBox="1">
            <a:spLocks noGrp="1" noRot="1" noChangeAspect="1" noChangeArrowheads="1" noTextEdit="1"/>
          </p:cNvSpPr>
          <p:nvPr>
            <p:ph type="sldImg"/>
          </p:nvPr>
        </p:nvSpPr>
        <p:spPr>
          <a:xfrm>
            <a:off x="1588" y="0"/>
            <a:ext cx="1587" cy="1588"/>
          </a:xfrm>
          <a:ln/>
        </p:spPr>
      </p:sp>
      <p:sp>
        <p:nvSpPr>
          <p:cNvPr id="18435" name="Rectangle 3">
            <a:extLst>
              <a:ext uri="{FF2B5EF4-FFF2-40B4-BE49-F238E27FC236}">
                <a16:creationId xmlns:a16="http://schemas.microsoft.com/office/drawing/2014/main" id="{6F74456A-3B6A-482E-AB14-FF57FA6E7678}"/>
              </a:ext>
            </a:extLst>
          </p:cNvPr>
          <p:cNvSpPr txBox="1">
            <a:spLocks noGrp="1" noChangeArrowheads="1"/>
          </p:cNvSpPr>
          <p:nvPr>
            <p:ph type="body" idx="1"/>
          </p:nvPr>
        </p:nvSpPr>
        <p:spPr>
          <a:xfrm>
            <a:off x="685800" y="4343400"/>
            <a:ext cx="5486400" cy="4024313"/>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37F8545-740A-4041-89A7-85A1A417A1F3}"/>
              </a:ext>
            </a:extLst>
          </p:cNvPr>
          <p:cNvSpPr>
            <a:spLocks noGrp="1" noChangeArrowheads="1"/>
          </p:cNvSpPr>
          <p:nvPr>
            <p:ph type="sldNum" sz="quarter" idx="5"/>
          </p:nvPr>
        </p:nvSpPr>
        <p:spPr>
          <a:ln/>
        </p:spPr>
        <p:txBody>
          <a:bodyPr/>
          <a:lstStyle/>
          <a:p>
            <a:fld id="{03F173DC-8214-4039-9A7C-8803C80F4C8F}" type="slidenum">
              <a:rPr lang="cs-CZ" altLang="cs-CZ"/>
              <a:pPr/>
              <a:t>4</a:t>
            </a:fld>
            <a:endParaRPr lang="cs-CZ" altLang="cs-CZ"/>
          </a:p>
        </p:txBody>
      </p:sp>
      <p:sp>
        <p:nvSpPr>
          <p:cNvPr id="20482" name="Rectangle 2">
            <a:extLst>
              <a:ext uri="{FF2B5EF4-FFF2-40B4-BE49-F238E27FC236}">
                <a16:creationId xmlns:a16="http://schemas.microsoft.com/office/drawing/2014/main" id="{989A3E1D-90CE-4106-8887-DEE07CD562C4}"/>
              </a:ext>
            </a:extLst>
          </p:cNvPr>
          <p:cNvSpPr txBox="1">
            <a:spLocks noGrp="1" noRot="1" noChangeAspect="1" noChangeArrowheads="1" noTextEdit="1"/>
          </p:cNvSpPr>
          <p:nvPr>
            <p:ph type="sldImg"/>
          </p:nvPr>
        </p:nvSpPr>
        <p:spPr>
          <a:xfrm>
            <a:off x="1588" y="0"/>
            <a:ext cx="1587" cy="1588"/>
          </a:xfrm>
          <a:ln/>
        </p:spPr>
      </p:sp>
      <p:sp>
        <p:nvSpPr>
          <p:cNvPr id="20483" name="Rectangle 3">
            <a:extLst>
              <a:ext uri="{FF2B5EF4-FFF2-40B4-BE49-F238E27FC236}">
                <a16:creationId xmlns:a16="http://schemas.microsoft.com/office/drawing/2014/main" id="{53751FC9-EE85-4E26-A808-B3F06428C70C}"/>
              </a:ext>
            </a:extLst>
          </p:cNvPr>
          <p:cNvSpPr txBox="1">
            <a:spLocks noGrp="1" noChangeArrowheads="1"/>
          </p:cNvSpPr>
          <p:nvPr>
            <p:ph type="body" idx="1"/>
          </p:nvPr>
        </p:nvSpPr>
        <p:spPr>
          <a:xfrm>
            <a:off x="685800" y="4343400"/>
            <a:ext cx="5486400" cy="4024313"/>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9D647EA-C09D-453F-9A5B-0041E0EEB7C1}"/>
              </a:ext>
            </a:extLst>
          </p:cNvPr>
          <p:cNvSpPr>
            <a:spLocks noGrp="1" noChangeArrowheads="1"/>
          </p:cNvSpPr>
          <p:nvPr>
            <p:ph type="sldNum" sz="quarter" idx="5"/>
          </p:nvPr>
        </p:nvSpPr>
        <p:spPr>
          <a:ln/>
        </p:spPr>
        <p:txBody>
          <a:bodyPr/>
          <a:lstStyle/>
          <a:p>
            <a:fld id="{174D9F7E-B3DE-4579-BB1D-BA9A7B2A91D7}" type="slidenum">
              <a:rPr lang="cs-CZ" altLang="cs-CZ"/>
              <a:pPr/>
              <a:t>5</a:t>
            </a:fld>
            <a:endParaRPr lang="cs-CZ" altLang="cs-CZ"/>
          </a:p>
        </p:txBody>
      </p:sp>
      <p:sp>
        <p:nvSpPr>
          <p:cNvPr id="22530" name="Rectangle 2">
            <a:extLst>
              <a:ext uri="{FF2B5EF4-FFF2-40B4-BE49-F238E27FC236}">
                <a16:creationId xmlns:a16="http://schemas.microsoft.com/office/drawing/2014/main" id="{4891B284-4D05-476F-895C-F6639C68E822}"/>
              </a:ext>
            </a:extLst>
          </p:cNvPr>
          <p:cNvSpPr txBox="1">
            <a:spLocks noGrp="1" noRot="1" noChangeAspect="1" noChangeArrowheads="1" noTextEdit="1"/>
          </p:cNvSpPr>
          <p:nvPr>
            <p:ph type="sldImg"/>
          </p:nvPr>
        </p:nvSpPr>
        <p:spPr>
          <a:xfrm>
            <a:off x="1143000" y="695325"/>
            <a:ext cx="4572000" cy="3429000"/>
          </a:xfrm>
          <a:ln/>
        </p:spPr>
      </p:sp>
      <p:sp>
        <p:nvSpPr>
          <p:cNvPr id="22531" name="Rectangle 3">
            <a:extLst>
              <a:ext uri="{FF2B5EF4-FFF2-40B4-BE49-F238E27FC236}">
                <a16:creationId xmlns:a16="http://schemas.microsoft.com/office/drawing/2014/main" id="{D42F432B-35A1-4B6B-95B1-2589492BECFE}"/>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32509AB-0514-4385-8F57-24A961567C02}"/>
              </a:ext>
            </a:extLst>
          </p:cNvPr>
          <p:cNvSpPr>
            <a:spLocks noGrp="1" noChangeArrowheads="1"/>
          </p:cNvSpPr>
          <p:nvPr>
            <p:ph type="sldNum" sz="quarter" idx="5"/>
          </p:nvPr>
        </p:nvSpPr>
        <p:spPr>
          <a:ln/>
        </p:spPr>
        <p:txBody>
          <a:bodyPr/>
          <a:lstStyle/>
          <a:p>
            <a:fld id="{ACAAE1F3-C71F-4086-8D44-BA44B7D01342}" type="slidenum">
              <a:rPr lang="cs-CZ" altLang="cs-CZ"/>
              <a:pPr/>
              <a:t>6</a:t>
            </a:fld>
            <a:endParaRPr lang="cs-CZ" altLang="cs-CZ"/>
          </a:p>
        </p:txBody>
      </p:sp>
      <p:sp>
        <p:nvSpPr>
          <p:cNvPr id="24578" name="Rectangle 2">
            <a:extLst>
              <a:ext uri="{FF2B5EF4-FFF2-40B4-BE49-F238E27FC236}">
                <a16:creationId xmlns:a16="http://schemas.microsoft.com/office/drawing/2014/main" id="{C755E964-EEFD-439D-A301-1C8AECD8874F}"/>
              </a:ext>
            </a:extLst>
          </p:cNvPr>
          <p:cNvSpPr txBox="1">
            <a:spLocks noGrp="1" noRot="1" noChangeAspect="1" noChangeArrowheads="1" noTextEdit="1"/>
          </p:cNvSpPr>
          <p:nvPr>
            <p:ph type="sldImg"/>
          </p:nvPr>
        </p:nvSpPr>
        <p:spPr>
          <a:xfrm>
            <a:off x="1588" y="0"/>
            <a:ext cx="1587" cy="1588"/>
          </a:xfrm>
          <a:ln/>
        </p:spPr>
      </p:sp>
      <p:sp>
        <p:nvSpPr>
          <p:cNvPr id="24579" name="Rectangle 3">
            <a:extLst>
              <a:ext uri="{FF2B5EF4-FFF2-40B4-BE49-F238E27FC236}">
                <a16:creationId xmlns:a16="http://schemas.microsoft.com/office/drawing/2014/main" id="{C75E8FB5-13FF-483A-B0E4-FE78F684572A}"/>
              </a:ext>
            </a:extLst>
          </p:cNvPr>
          <p:cNvSpPr txBox="1">
            <a:spLocks noGrp="1" noChangeArrowheads="1"/>
          </p:cNvSpPr>
          <p:nvPr>
            <p:ph type="body" idx="1"/>
          </p:nvPr>
        </p:nvSpPr>
        <p:spPr>
          <a:xfrm>
            <a:off x="685800" y="4343400"/>
            <a:ext cx="5486400" cy="4024313"/>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8C4B186-2C95-40D3-B26C-20F58F125AA4}"/>
              </a:ext>
            </a:extLst>
          </p:cNvPr>
          <p:cNvSpPr>
            <a:spLocks noGrp="1" noChangeArrowheads="1"/>
          </p:cNvSpPr>
          <p:nvPr>
            <p:ph type="sldNum" sz="quarter" idx="5"/>
          </p:nvPr>
        </p:nvSpPr>
        <p:spPr>
          <a:ln/>
        </p:spPr>
        <p:txBody>
          <a:bodyPr/>
          <a:lstStyle/>
          <a:p>
            <a:fld id="{C57F5A52-D873-44F3-9924-51B9591377F3}" type="slidenum">
              <a:rPr lang="cs-CZ" altLang="cs-CZ"/>
              <a:pPr/>
              <a:t>7</a:t>
            </a:fld>
            <a:endParaRPr lang="cs-CZ" altLang="cs-CZ"/>
          </a:p>
        </p:txBody>
      </p:sp>
      <p:sp>
        <p:nvSpPr>
          <p:cNvPr id="26626" name="Rectangle 2">
            <a:extLst>
              <a:ext uri="{FF2B5EF4-FFF2-40B4-BE49-F238E27FC236}">
                <a16:creationId xmlns:a16="http://schemas.microsoft.com/office/drawing/2014/main" id="{A653E663-8965-4571-BEFF-6219DAAF87B7}"/>
              </a:ext>
            </a:extLst>
          </p:cNvPr>
          <p:cNvSpPr txBox="1">
            <a:spLocks noGrp="1" noRot="1" noChangeAspect="1" noChangeArrowheads="1" noTextEdit="1"/>
          </p:cNvSpPr>
          <p:nvPr>
            <p:ph type="sldImg"/>
          </p:nvPr>
        </p:nvSpPr>
        <p:spPr>
          <a:xfrm>
            <a:off x="1143000" y="695325"/>
            <a:ext cx="4572000" cy="3429000"/>
          </a:xfrm>
          <a:ln/>
        </p:spPr>
      </p:sp>
      <p:sp>
        <p:nvSpPr>
          <p:cNvPr id="26627" name="Rectangle 3">
            <a:extLst>
              <a:ext uri="{FF2B5EF4-FFF2-40B4-BE49-F238E27FC236}">
                <a16:creationId xmlns:a16="http://schemas.microsoft.com/office/drawing/2014/main" id="{70C2A7FE-C8B6-4C6E-86E2-A012C470ED17}"/>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ABB4615-DBAD-49DA-B52B-23A22CF680CE}"/>
              </a:ext>
            </a:extLst>
          </p:cNvPr>
          <p:cNvSpPr>
            <a:spLocks noGrp="1" noChangeArrowheads="1"/>
          </p:cNvSpPr>
          <p:nvPr>
            <p:ph type="sldNum" sz="quarter" idx="5"/>
          </p:nvPr>
        </p:nvSpPr>
        <p:spPr>
          <a:ln/>
        </p:spPr>
        <p:txBody>
          <a:bodyPr/>
          <a:lstStyle/>
          <a:p>
            <a:fld id="{985AFCE8-1678-4DF4-B121-95E87AD3D4D7}" type="slidenum">
              <a:rPr lang="cs-CZ" altLang="cs-CZ"/>
              <a:pPr/>
              <a:t>9</a:t>
            </a:fld>
            <a:endParaRPr lang="cs-CZ" altLang="cs-CZ"/>
          </a:p>
        </p:txBody>
      </p:sp>
      <p:sp>
        <p:nvSpPr>
          <p:cNvPr id="28674" name="Rectangle 2">
            <a:extLst>
              <a:ext uri="{FF2B5EF4-FFF2-40B4-BE49-F238E27FC236}">
                <a16:creationId xmlns:a16="http://schemas.microsoft.com/office/drawing/2014/main" id="{441973DB-E498-41C8-806C-9FDC334582AA}"/>
              </a:ext>
            </a:extLst>
          </p:cNvPr>
          <p:cNvSpPr txBox="1">
            <a:spLocks noGrp="1" noRot="1" noChangeAspect="1" noChangeArrowheads="1" noTextEdit="1"/>
          </p:cNvSpPr>
          <p:nvPr>
            <p:ph type="sldImg"/>
          </p:nvPr>
        </p:nvSpPr>
        <p:spPr>
          <a:xfrm>
            <a:off x="1588" y="0"/>
            <a:ext cx="1587" cy="1588"/>
          </a:xfrm>
          <a:ln/>
        </p:spPr>
      </p:sp>
      <p:sp>
        <p:nvSpPr>
          <p:cNvPr id="28675" name="Rectangle 3">
            <a:extLst>
              <a:ext uri="{FF2B5EF4-FFF2-40B4-BE49-F238E27FC236}">
                <a16:creationId xmlns:a16="http://schemas.microsoft.com/office/drawing/2014/main" id="{4376A166-F21E-48BD-A87B-03238AAAA4A6}"/>
              </a:ext>
            </a:extLst>
          </p:cNvPr>
          <p:cNvSpPr txBox="1">
            <a:spLocks noGrp="1" noChangeArrowheads="1"/>
          </p:cNvSpPr>
          <p:nvPr>
            <p:ph type="body" idx="1"/>
          </p:nvPr>
        </p:nvSpPr>
        <p:spPr>
          <a:xfrm>
            <a:off x="685800" y="4343400"/>
            <a:ext cx="5486400" cy="4024313"/>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C3DB982-A846-4D72-8E7A-3CF15207B8BB}"/>
              </a:ext>
            </a:extLst>
          </p:cNvPr>
          <p:cNvSpPr>
            <a:spLocks noGrp="1" noChangeArrowheads="1"/>
          </p:cNvSpPr>
          <p:nvPr>
            <p:ph type="sldNum" sz="quarter" idx="5"/>
          </p:nvPr>
        </p:nvSpPr>
        <p:spPr>
          <a:ln/>
        </p:spPr>
        <p:txBody>
          <a:bodyPr/>
          <a:lstStyle/>
          <a:p>
            <a:fld id="{A400F9B6-0E5F-47EF-918F-F2D58076DE3D}" type="slidenum">
              <a:rPr lang="cs-CZ" altLang="cs-CZ"/>
              <a:pPr/>
              <a:t>10</a:t>
            </a:fld>
            <a:endParaRPr lang="cs-CZ" altLang="cs-CZ"/>
          </a:p>
        </p:txBody>
      </p:sp>
      <p:sp>
        <p:nvSpPr>
          <p:cNvPr id="30722" name="Rectangle 2">
            <a:extLst>
              <a:ext uri="{FF2B5EF4-FFF2-40B4-BE49-F238E27FC236}">
                <a16:creationId xmlns:a16="http://schemas.microsoft.com/office/drawing/2014/main" id="{60BDEE29-E80A-4EBF-8655-E3713F523FF3}"/>
              </a:ext>
            </a:extLst>
          </p:cNvPr>
          <p:cNvSpPr txBox="1">
            <a:spLocks noGrp="1" noRot="1" noChangeAspect="1" noChangeArrowheads="1" noTextEdit="1"/>
          </p:cNvSpPr>
          <p:nvPr>
            <p:ph type="sldImg"/>
          </p:nvPr>
        </p:nvSpPr>
        <p:spPr>
          <a:xfrm>
            <a:off x="1143000" y="695325"/>
            <a:ext cx="4572000" cy="3429000"/>
          </a:xfrm>
          <a:ln/>
        </p:spPr>
      </p:sp>
      <p:sp>
        <p:nvSpPr>
          <p:cNvPr id="30723" name="Rectangle 3">
            <a:extLst>
              <a:ext uri="{FF2B5EF4-FFF2-40B4-BE49-F238E27FC236}">
                <a16:creationId xmlns:a16="http://schemas.microsoft.com/office/drawing/2014/main" id="{A9A13FC8-875A-4B40-BD90-52B608792CDF}"/>
              </a:ext>
            </a:extLst>
          </p:cNvPr>
          <p:cNvSpPr txBox="1">
            <a:spLocks noGrp="1" noChangeArrowheads="1"/>
          </p:cNvSpPr>
          <p:nvPr>
            <p:ph type="body" idx="1"/>
          </p:nvPr>
        </p:nvSpPr>
        <p:spPr>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s-CZ" alt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í snímek">
    <p:spTree>
      <p:nvGrpSpPr>
        <p:cNvPr id="1" name=""/>
        <p:cNvGrpSpPr/>
        <p:nvPr/>
      </p:nvGrpSpPr>
      <p:grpSpPr>
        <a:xfrm>
          <a:off x="0" y="0"/>
          <a:ext cx="0" cy="0"/>
          <a:chOff x="0" y="0"/>
          <a:chExt cx="0" cy="0"/>
        </a:xfrm>
      </p:grpSpPr>
      <p:sp>
        <p:nvSpPr>
          <p:cNvPr id="11266" name="Line 2">
            <a:extLst>
              <a:ext uri="{FF2B5EF4-FFF2-40B4-BE49-F238E27FC236}">
                <a16:creationId xmlns:a16="http://schemas.microsoft.com/office/drawing/2014/main" id="{098317BB-BAC9-464C-9DC8-29335C86EAB9}"/>
              </a:ext>
            </a:extLst>
          </p:cNvPr>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11267" name="Rectangle 3">
            <a:extLst>
              <a:ext uri="{FF2B5EF4-FFF2-40B4-BE49-F238E27FC236}">
                <a16:creationId xmlns:a16="http://schemas.microsoft.com/office/drawing/2014/main" id="{F2ABFABF-FEAA-4C5D-BCCB-B83F3BD936BA}"/>
              </a:ext>
            </a:extLst>
          </p:cNvPr>
          <p:cNvSpPr>
            <a:spLocks noGrp="1" noChangeArrowheads="1"/>
          </p:cNvSpPr>
          <p:nvPr>
            <p:ph type="ctrTitle"/>
          </p:nvPr>
        </p:nvSpPr>
        <p:spPr>
          <a:xfrm>
            <a:off x="315913" y="466725"/>
            <a:ext cx="6781800" cy="2133600"/>
          </a:xfrm>
        </p:spPr>
        <p:txBody>
          <a:bodyPr/>
          <a:lstStyle>
            <a:lvl1pPr algn="r">
              <a:defRPr sz="4800"/>
            </a:lvl1pPr>
          </a:lstStyle>
          <a:p>
            <a:pPr lvl="0"/>
            <a:r>
              <a:rPr lang="cs-CZ" altLang="en-US" noProof="0"/>
              <a:t>Klepnutím lze upravit styl předlohy nadpisů.</a:t>
            </a:r>
          </a:p>
        </p:txBody>
      </p:sp>
      <p:sp>
        <p:nvSpPr>
          <p:cNvPr id="11268" name="Rectangle 4">
            <a:extLst>
              <a:ext uri="{FF2B5EF4-FFF2-40B4-BE49-F238E27FC236}">
                <a16:creationId xmlns:a16="http://schemas.microsoft.com/office/drawing/2014/main" id="{D32BC55E-314F-41E2-8886-797A551C9FBA}"/>
              </a:ext>
            </a:extLst>
          </p:cNvPr>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pPr lvl="0"/>
            <a:r>
              <a:rPr lang="cs-CZ" altLang="en-US" noProof="0"/>
              <a:t>Klepnutím lze upravit styl předlohy podnadpisů.</a:t>
            </a:r>
          </a:p>
        </p:txBody>
      </p:sp>
      <p:sp>
        <p:nvSpPr>
          <p:cNvPr id="11269" name="Rectangle 5">
            <a:extLst>
              <a:ext uri="{FF2B5EF4-FFF2-40B4-BE49-F238E27FC236}">
                <a16:creationId xmlns:a16="http://schemas.microsoft.com/office/drawing/2014/main" id="{94F5CC3B-908B-4846-9D50-855F49EC0B15}"/>
              </a:ext>
            </a:extLst>
          </p:cNvPr>
          <p:cNvSpPr>
            <a:spLocks noGrp="1" noChangeArrowheads="1"/>
          </p:cNvSpPr>
          <p:nvPr>
            <p:ph type="dt" sz="half" idx="2"/>
          </p:nvPr>
        </p:nvSpPr>
        <p:spPr/>
        <p:txBody>
          <a:bodyPr/>
          <a:lstStyle>
            <a:lvl1pPr>
              <a:defRPr/>
            </a:lvl1pPr>
          </a:lstStyle>
          <a:p>
            <a:endParaRPr lang="cs-CZ" altLang="en-US"/>
          </a:p>
        </p:txBody>
      </p:sp>
      <p:sp>
        <p:nvSpPr>
          <p:cNvPr id="11270" name="Rectangle 6">
            <a:extLst>
              <a:ext uri="{FF2B5EF4-FFF2-40B4-BE49-F238E27FC236}">
                <a16:creationId xmlns:a16="http://schemas.microsoft.com/office/drawing/2014/main" id="{135AE9DA-4B1E-447E-8B93-AE156D3DD0CE}"/>
              </a:ext>
            </a:extLst>
          </p:cNvPr>
          <p:cNvSpPr>
            <a:spLocks noGrp="1" noChangeArrowheads="1"/>
          </p:cNvSpPr>
          <p:nvPr>
            <p:ph type="ftr" sz="quarter" idx="3"/>
          </p:nvPr>
        </p:nvSpPr>
        <p:spPr/>
        <p:txBody>
          <a:bodyPr/>
          <a:lstStyle>
            <a:lvl1pPr>
              <a:defRPr/>
            </a:lvl1pPr>
          </a:lstStyle>
          <a:p>
            <a:endParaRPr lang="cs-CZ" altLang="en-US"/>
          </a:p>
        </p:txBody>
      </p:sp>
      <p:sp>
        <p:nvSpPr>
          <p:cNvPr id="11271" name="Rectangle 7">
            <a:extLst>
              <a:ext uri="{FF2B5EF4-FFF2-40B4-BE49-F238E27FC236}">
                <a16:creationId xmlns:a16="http://schemas.microsoft.com/office/drawing/2014/main" id="{605FA988-F116-436F-80BC-EABC39964C80}"/>
              </a:ext>
            </a:extLst>
          </p:cNvPr>
          <p:cNvSpPr>
            <a:spLocks noGrp="1" noChangeArrowheads="1"/>
          </p:cNvSpPr>
          <p:nvPr>
            <p:ph type="sldNum" sz="quarter" idx="4"/>
          </p:nvPr>
        </p:nvSpPr>
        <p:spPr/>
        <p:txBody>
          <a:bodyPr/>
          <a:lstStyle>
            <a:lvl1pPr>
              <a:defRPr/>
            </a:lvl1pPr>
          </a:lstStyle>
          <a:p>
            <a:fld id="{00BDAEE6-D5BD-410B-85E7-C056C59F9F40}" type="slidenum">
              <a:rPr lang="cs-CZ" altLang="en-US"/>
              <a:pPr/>
              <a:t>‹#›</a:t>
            </a:fld>
            <a:endParaRPr lang="cs-CZ" altLang="en-US"/>
          </a:p>
        </p:txBody>
      </p:sp>
      <p:grpSp>
        <p:nvGrpSpPr>
          <p:cNvPr id="11272" name="Group 8">
            <a:extLst>
              <a:ext uri="{FF2B5EF4-FFF2-40B4-BE49-F238E27FC236}">
                <a16:creationId xmlns:a16="http://schemas.microsoft.com/office/drawing/2014/main" id="{FC5CBBE2-2868-4CA3-B3E3-74EBEBCBB5F8}"/>
              </a:ext>
            </a:extLst>
          </p:cNvPr>
          <p:cNvGrpSpPr>
            <a:grpSpLocks/>
          </p:cNvGrpSpPr>
          <p:nvPr/>
        </p:nvGrpSpPr>
        <p:grpSpPr bwMode="auto">
          <a:xfrm>
            <a:off x="7493000" y="2992438"/>
            <a:ext cx="1338263" cy="2189162"/>
            <a:chOff x="4704" y="1885"/>
            <a:chExt cx="843" cy="1379"/>
          </a:xfrm>
        </p:grpSpPr>
        <p:sp>
          <p:nvSpPr>
            <p:cNvPr id="11273" name="Oval 9">
              <a:extLst>
                <a:ext uri="{FF2B5EF4-FFF2-40B4-BE49-F238E27FC236}">
                  <a16:creationId xmlns:a16="http://schemas.microsoft.com/office/drawing/2014/main" id="{56D0A5EB-6D09-49C8-8A48-07F8256AAC66}"/>
                </a:ext>
              </a:extLst>
            </p:cNvPr>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74" name="Oval 10">
              <a:extLst>
                <a:ext uri="{FF2B5EF4-FFF2-40B4-BE49-F238E27FC236}">
                  <a16:creationId xmlns:a16="http://schemas.microsoft.com/office/drawing/2014/main" id="{F3153C9F-49F3-4461-9651-0EBD8933EE0D}"/>
                </a:ext>
              </a:extLst>
            </p:cNvPr>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75" name="Oval 11">
              <a:extLst>
                <a:ext uri="{FF2B5EF4-FFF2-40B4-BE49-F238E27FC236}">
                  <a16:creationId xmlns:a16="http://schemas.microsoft.com/office/drawing/2014/main" id="{A61B7B66-C312-4E99-B079-71BA48C7BAB6}"/>
                </a:ext>
              </a:extLst>
            </p:cNvPr>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76" name="Oval 12">
              <a:extLst>
                <a:ext uri="{FF2B5EF4-FFF2-40B4-BE49-F238E27FC236}">
                  <a16:creationId xmlns:a16="http://schemas.microsoft.com/office/drawing/2014/main" id="{825BC243-8683-4582-8685-22D6881EFE77}"/>
                </a:ext>
              </a:extLst>
            </p:cNvPr>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77" name="Oval 13">
              <a:extLst>
                <a:ext uri="{FF2B5EF4-FFF2-40B4-BE49-F238E27FC236}">
                  <a16:creationId xmlns:a16="http://schemas.microsoft.com/office/drawing/2014/main" id="{7DCC382B-D038-48F2-BB4C-E4932F1E7E6F}"/>
                </a:ext>
              </a:extLst>
            </p:cNvPr>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78" name="Oval 14">
              <a:extLst>
                <a:ext uri="{FF2B5EF4-FFF2-40B4-BE49-F238E27FC236}">
                  <a16:creationId xmlns:a16="http://schemas.microsoft.com/office/drawing/2014/main" id="{FE19CC79-E06D-429D-A61F-82325B57FED6}"/>
                </a:ext>
              </a:extLst>
            </p:cNvPr>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79" name="Oval 15">
              <a:extLst>
                <a:ext uri="{FF2B5EF4-FFF2-40B4-BE49-F238E27FC236}">
                  <a16:creationId xmlns:a16="http://schemas.microsoft.com/office/drawing/2014/main" id="{009E14BF-E10A-4E56-8F2B-F9CAFA703D5B}"/>
                </a:ext>
              </a:extLst>
            </p:cNvPr>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80" name="Oval 16">
              <a:extLst>
                <a:ext uri="{FF2B5EF4-FFF2-40B4-BE49-F238E27FC236}">
                  <a16:creationId xmlns:a16="http://schemas.microsoft.com/office/drawing/2014/main" id="{9048886B-F8CE-4176-9632-4B77C82E5217}"/>
                </a:ext>
              </a:extLst>
            </p:cNvPr>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81" name="Oval 17">
              <a:extLst>
                <a:ext uri="{FF2B5EF4-FFF2-40B4-BE49-F238E27FC236}">
                  <a16:creationId xmlns:a16="http://schemas.microsoft.com/office/drawing/2014/main" id="{FDF4DAC0-2C2C-47A3-B8BE-165405719366}"/>
                </a:ext>
              </a:extLst>
            </p:cNvPr>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82" name="Oval 18">
              <a:extLst>
                <a:ext uri="{FF2B5EF4-FFF2-40B4-BE49-F238E27FC236}">
                  <a16:creationId xmlns:a16="http://schemas.microsoft.com/office/drawing/2014/main" id="{65902C8D-C2F0-48C3-BF61-729080336967}"/>
                </a:ext>
              </a:extLst>
            </p:cNvPr>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83" name="Oval 19">
              <a:extLst>
                <a:ext uri="{FF2B5EF4-FFF2-40B4-BE49-F238E27FC236}">
                  <a16:creationId xmlns:a16="http://schemas.microsoft.com/office/drawing/2014/main" id="{161D2D78-0101-4573-A393-581D936CE5CB}"/>
                </a:ext>
              </a:extLst>
            </p:cNvPr>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84" name="Oval 20">
              <a:extLst>
                <a:ext uri="{FF2B5EF4-FFF2-40B4-BE49-F238E27FC236}">
                  <a16:creationId xmlns:a16="http://schemas.microsoft.com/office/drawing/2014/main" id="{6AC5CA6D-1545-4698-9BEC-276C3348138E}"/>
                </a:ext>
              </a:extLst>
            </p:cNvPr>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85" name="Oval 21">
              <a:extLst>
                <a:ext uri="{FF2B5EF4-FFF2-40B4-BE49-F238E27FC236}">
                  <a16:creationId xmlns:a16="http://schemas.microsoft.com/office/drawing/2014/main" id="{4CD2BF0D-EBF8-491F-91D1-C9E1DFF6B10E}"/>
                </a:ext>
              </a:extLst>
            </p:cNvPr>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86" name="Oval 22">
              <a:extLst>
                <a:ext uri="{FF2B5EF4-FFF2-40B4-BE49-F238E27FC236}">
                  <a16:creationId xmlns:a16="http://schemas.microsoft.com/office/drawing/2014/main" id="{23F1CCDA-716F-48DF-AE58-7835F596AF96}"/>
                </a:ext>
              </a:extLst>
            </p:cNvPr>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87" name="Oval 23">
              <a:extLst>
                <a:ext uri="{FF2B5EF4-FFF2-40B4-BE49-F238E27FC236}">
                  <a16:creationId xmlns:a16="http://schemas.microsoft.com/office/drawing/2014/main" id="{E3C9E00E-CD87-4634-B1F9-A49089473E91}"/>
                </a:ext>
              </a:extLst>
            </p:cNvPr>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88" name="Oval 24">
              <a:extLst>
                <a:ext uri="{FF2B5EF4-FFF2-40B4-BE49-F238E27FC236}">
                  <a16:creationId xmlns:a16="http://schemas.microsoft.com/office/drawing/2014/main" id="{13782617-FC22-4BBF-B526-8322603D83BA}"/>
                </a:ext>
              </a:extLst>
            </p:cNvPr>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89" name="Oval 25">
              <a:extLst>
                <a:ext uri="{FF2B5EF4-FFF2-40B4-BE49-F238E27FC236}">
                  <a16:creationId xmlns:a16="http://schemas.microsoft.com/office/drawing/2014/main" id="{C4C9733D-EDDE-4CB2-AF6D-0BFBC0C5B747}"/>
                </a:ext>
              </a:extLst>
            </p:cNvPr>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90" name="Oval 26">
              <a:extLst>
                <a:ext uri="{FF2B5EF4-FFF2-40B4-BE49-F238E27FC236}">
                  <a16:creationId xmlns:a16="http://schemas.microsoft.com/office/drawing/2014/main" id="{E78FC249-1BD2-42C2-9990-8A503A4EDB97}"/>
                </a:ext>
              </a:extLst>
            </p:cNvPr>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91" name="Oval 27">
              <a:extLst>
                <a:ext uri="{FF2B5EF4-FFF2-40B4-BE49-F238E27FC236}">
                  <a16:creationId xmlns:a16="http://schemas.microsoft.com/office/drawing/2014/main" id="{0C59A39A-520C-4926-A674-39182B340ED3}"/>
                </a:ext>
              </a:extLst>
            </p:cNvPr>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92" name="Oval 28">
              <a:extLst>
                <a:ext uri="{FF2B5EF4-FFF2-40B4-BE49-F238E27FC236}">
                  <a16:creationId xmlns:a16="http://schemas.microsoft.com/office/drawing/2014/main" id="{C3C16C59-865B-4603-83A2-D667131DF836}"/>
                </a:ext>
              </a:extLst>
            </p:cNvPr>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93" name="Oval 29">
              <a:extLst>
                <a:ext uri="{FF2B5EF4-FFF2-40B4-BE49-F238E27FC236}">
                  <a16:creationId xmlns:a16="http://schemas.microsoft.com/office/drawing/2014/main" id="{3D395B26-3635-4662-8B2E-67F036FC6A48}"/>
                </a:ext>
              </a:extLst>
            </p:cNvPr>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94" name="Oval 30">
              <a:extLst>
                <a:ext uri="{FF2B5EF4-FFF2-40B4-BE49-F238E27FC236}">
                  <a16:creationId xmlns:a16="http://schemas.microsoft.com/office/drawing/2014/main" id="{4F0CDA1B-2876-4F25-A114-08A9C47BABE9}"/>
                </a:ext>
              </a:extLst>
            </p:cNvPr>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95" name="Oval 31">
              <a:extLst>
                <a:ext uri="{FF2B5EF4-FFF2-40B4-BE49-F238E27FC236}">
                  <a16:creationId xmlns:a16="http://schemas.microsoft.com/office/drawing/2014/main" id="{F6A82799-8B01-4ADB-AE74-092DEE674194}"/>
                </a:ext>
              </a:extLst>
            </p:cNvPr>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96" name="Oval 32">
              <a:extLst>
                <a:ext uri="{FF2B5EF4-FFF2-40B4-BE49-F238E27FC236}">
                  <a16:creationId xmlns:a16="http://schemas.microsoft.com/office/drawing/2014/main" id="{FC5736DE-6FE8-408A-B8CC-46CFFDD7BECF}"/>
                </a:ext>
              </a:extLst>
            </p:cNvPr>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97" name="Oval 33">
              <a:extLst>
                <a:ext uri="{FF2B5EF4-FFF2-40B4-BE49-F238E27FC236}">
                  <a16:creationId xmlns:a16="http://schemas.microsoft.com/office/drawing/2014/main" id="{CA484B54-6550-4EC5-8090-04F648F155CF}"/>
                </a:ext>
              </a:extLst>
            </p:cNvPr>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98" name="Oval 34">
              <a:extLst>
                <a:ext uri="{FF2B5EF4-FFF2-40B4-BE49-F238E27FC236}">
                  <a16:creationId xmlns:a16="http://schemas.microsoft.com/office/drawing/2014/main" id="{E78E86D2-0EFF-444E-8985-7BE2EA23A422}"/>
                </a:ext>
              </a:extLst>
            </p:cNvPr>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299" name="Oval 35">
              <a:extLst>
                <a:ext uri="{FF2B5EF4-FFF2-40B4-BE49-F238E27FC236}">
                  <a16:creationId xmlns:a16="http://schemas.microsoft.com/office/drawing/2014/main" id="{7652BE06-8473-4286-9989-DBA32FBDF29F}"/>
                </a:ext>
              </a:extLst>
            </p:cNvPr>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300" name="Oval 36">
              <a:extLst>
                <a:ext uri="{FF2B5EF4-FFF2-40B4-BE49-F238E27FC236}">
                  <a16:creationId xmlns:a16="http://schemas.microsoft.com/office/drawing/2014/main" id="{7701DB97-0E18-43E0-88FE-6A707268E355}"/>
                </a:ext>
              </a:extLst>
            </p:cNvPr>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301" name="Oval 37">
              <a:extLst>
                <a:ext uri="{FF2B5EF4-FFF2-40B4-BE49-F238E27FC236}">
                  <a16:creationId xmlns:a16="http://schemas.microsoft.com/office/drawing/2014/main" id="{4464DC12-2960-4BF5-8454-54AD8CC2F6BF}"/>
                </a:ext>
              </a:extLst>
            </p:cNvPr>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302" name="Oval 38">
              <a:extLst>
                <a:ext uri="{FF2B5EF4-FFF2-40B4-BE49-F238E27FC236}">
                  <a16:creationId xmlns:a16="http://schemas.microsoft.com/office/drawing/2014/main" id="{AC83ED2F-D32E-43A9-9475-ABB1C8515269}"/>
                </a:ext>
              </a:extLst>
            </p:cNvPr>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1303" name="Oval 39">
              <a:extLst>
                <a:ext uri="{FF2B5EF4-FFF2-40B4-BE49-F238E27FC236}">
                  <a16:creationId xmlns:a16="http://schemas.microsoft.com/office/drawing/2014/main" id="{5BAD27E3-B5FC-4B14-9656-99064B9AAF15}"/>
                </a:ext>
              </a:extLst>
            </p:cNvPr>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grpSp>
      <p:sp>
        <p:nvSpPr>
          <p:cNvPr id="11304" name="Line 40">
            <a:extLst>
              <a:ext uri="{FF2B5EF4-FFF2-40B4-BE49-F238E27FC236}">
                <a16:creationId xmlns:a16="http://schemas.microsoft.com/office/drawing/2014/main" id="{E20FE069-5BF0-4214-93BA-1545293D8139}"/>
              </a:ext>
            </a:extLst>
          </p:cNvPr>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E3FBC74-50C6-4D57-B7A8-0044ED5869DB}"/>
              </a:ext>
            </a:extLst>
          </p:cNvPr>
          <p:cNvSpPr>
            <a:spLocks noGrp="1"/>
          </p:cNvSpPr>
          <p:nvPr>
            <p:ph type="title"/>
          </p:nvPr>
        </p:nvSpPr>
        <p:spPr/>
        <p:txBody>
          <a:bodyPr/>
          <a:lstStyle/>
          <a:p>
            <a:r>
              <a:rPr lang="cs-CZ"/>
              <a:t>Kliknutím lze upravit styl.</a:t>
            </a:r>
          </a:p>
        </p:txBody>
      </p:sp>
      <p:sp>
        <p:nvSpPr>
          <p:cNvPr id="3" name="Zástupný symbol pro svislý text 2">
            <a:extLst>
              <a:ext uri="{FF2B5EF4-FFF2-40B4-BE49-F238E27FC236}">
                <a16:creationId xmlns:a16="http://schemas.microsoft.com/office/drawing/2014/main" id="{504A52E7-CE2E-4A71-B71E-41747848495D}"/>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58EEF698-F17C-434C-9CAB-11FAA2B9D705}"/>
              </a:ext>
            </a:extLst>
          </p:cNvPr>
          <p:cNvSpPr>
            <a:spLocks noGrp="1"/>
          </p:cNvSpPr>
          <p:nvPr>
            <p:ph type="dt" sz="half" idx="10"/>
          </p:nvPr>
        </p:nvSpPr>
        <p:spPr/>
        <p:txBody>
          <a:bodyPr/>
          <a:lstStyle>
            <a:lvl1pPr>
              <a:defRPr/>
            </a:lvl1pPr>
          </a:lstStyle>
          <a:p>
            <a:endParaRPr lang="cs-CZ" altLang="en-US"/>
          </a:p>
        </p:txBody>
      </p:sp>
      <p:sp>
        <p:nvSpPr>
          <p:cNvPr id="5" name="Zástupný symbol pro zápatí 4">
            <a:extLst>
              <a:ext uri="{FF2B5EF4-FFF2-40B4-BE49-F238E27FC236}">
                <a16:creationId xmlns:a16="http://schemas.microsoft.com/office/drawing/2014/main" id="{B6364D7E-EC78-4594-96CE-F2D9312F129D}"/>
              </a:ext>
            </a:extLst>
          </p:cNvPr>
          <p:cNvSpPr>
            <a:spLocks noGrp="1"/>
          </p:cNvSpPr>
          <p:nvPr>
            <p:ph type="ftr" sz="quarter" idx="11"/>
          </p:nvPr>
        </p:nvSpPr>
        <p:spPr/>
        <p:txBody>
          <a:bodyPr/>
          <a:lstStyle>
            <a:lvl1pPr>
              <a:defRPr/>
            </a:lvl1pPr>
          </a:lstStyle>
          <a:p>
            <a:endParaRPr lang="cs-CZ" altLang="en-US"/>
          </a:p>
        </p:txBody>
      </p:sp>
      <p:sp>
        <p:nvSpPr>
          <p:cNvPr id="6" name="Zástupný symbol pro číslo snímku 5">
            <a:extLst>
              <a:ext uri="{FF2B5EF4-FFF2-40B4-BE49-F238E27FC236}">
                <a16:creationId xmlns:a16="http://schemas.microsoft.com/office/drawing/2014/main" id="{E2F1D009-7A41-448A-B9B3-C939DFDCCD4D}"/>
              </a:ext>
            </a:extLst>
          </p:cNvPr>
          <p:cNvSpPr>
            <a:spLocks noGrp="1"/>
          </p:cNvSpPr>
          <p:nvPr>
            <p:ph type="sldNum" sz="quarter" idx="12"/>
          </p:nvPr>
        </p:nvSpPr>
        <p:spPr/>
        <p:txBody>
          <a:bodyPr/>
          <a:lstStyle>
            <a:lvl1pPr>
              <a:defRPr/>
            </a:lvl1pPr>
          </a:lstStyle>
          <a:p>
            <a:fld id="{0D699592-9EE7-4B01-A2E2-D3FFD96DFF9D}" type="slidenum">
              <a:rPr lang="cs-CZ" altLang="en-US"/>
              <a:pPr/>
              <a:t>‹#›</a:t>
            </a:fld>
            <a:endParaRPr lang="cs-CZ" altLang="en-US"/>
          </a:p>
        </p:txBody>
      </p:sp>
    </p:spTree>
    <p:extLst>
      <p:ext uri="{BB962C8B-B14F-4D97-AF65-F5344CB8AC3E}">
        <p14:creationId xmlns:p14="http://schemas.microsoft.com/office/powerpoint/2010/main" val="785658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8A2E4D1A-CD79-4F97-B8EA-EF561E4A92E0}"/>
              </a:ext>
            </a:extLst>
          </p:cNvPr>
          <p:cNvSpPr>
            <a:spLocks noGrp="1"/>
          </p:cNvSpPr>
          <p:nvPr>
            <p:ph type="title" orient="vert"/>
          </p:nvPr>
        </p:nvSpPr>
        <p:spPr>
          <a:xfrm>
            <a:off x="6629400" y="122238"/>
            <a:ext cx="2057400" cy="6008687"/>
          </a:xfrm>
        </p:spPr>
        <p:txBody>
          <a:bodyPr vert="eaVert"/>
          <a:lstStyle/>
          <a:p>
            <a:r>
              <a:rPr lang="cs-CZ"/>
              <a:t>Kliknutím lze upravit styl.</a:t>
            </a:r>
          </a:p>
        </p:txBody>
      </p:sp>
      <p:sp>
        <p:nvSpPr>
          <p:cNvPr id="3" name="Zástupný symbol pro svislý text 2">
            <a:extLst>
              <a:ext uri="{FF2B5EF4-FFF2-40B4-BE49-F238E27FC236}">
                <a16:creationId xmlns:a16="http://schemas.microsoft.com/office/drawing/2014/main" id="{1C318A21-C207-4CC8-B28F-5F09F42CA243}"/>
              </a:ext>
            </a:extLst>
          </p:cNvPr>
          <p:cNvSpPr>
            <a:spLocks noGrp="1"/>
          </p:cNvSpPr>
          <p:nvPr>
            <p:ph type="body" orient="vert" idx="1"/>
          </p:nvPr>
        </p:nvSpPr>
        <p:spPr>
          <a:xfrm>
            <a:off x="457200" y="122238"/>
            <a:ext cx="6019800" cy="6008687"/>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203ED261-6F06-45C2-B34F-75075699FF78}"/>
              </a:ext>
            </a:extLst>
          </p:cNvPr>
          <p:cNvSpPr>
            <a:spLocks noGrp="1"/>
          </p:cNvSpPr>
          <p:nvPr>
            <p:ph type="dt" sz="half" idx="10"/>
          </p:nvPr>
        </p:nvSpPr>
        <p:spPr/>
        <p:txBody>
          <a:bodyPr/>
          <a:lstStyle>
            <a:lvl1pPr>
              <a:defRPr/>
            </a:lvl1pPr>
          </a:lstStyle>
          <a:p>
            <a:endParaRPr lang="cs-CZ" altLang="en-US"/>
          </a:p>
        </p:txBody>
      </p:sp>
      <p:sp>
        <p:nvSpPr>
          <p:cNvPr id="5" name="Zástupný symbol pro zápatí 4">
            <a:extLst>
              <a:ext uri="{FF2B5EF4-FFF2-40B4-BE49-F238E27FC236}">
                <a16:creationId xmlns:a16="http://schemas.microsoft.com/office/drawing/2014/main" id="{98C35C47-95F0-411F-89B6-CC2C401048C3}"/>
              </a:ext>
            </a:extLst>
          </p:cNvPr>
          <p:cNvSpPr>
            <a:spLocks noGrp="1"/>
          </p:cNvSpPr>
          <p:nvPr>
            <p:ph type="ftr" sz="quarter" idx="11"/>
          </p:nvPr>
        </p:nvSpPr>
        <p:spPr/>
        <p:txBody>
          <a:bodyPr/>
          <a:lstStyle>
            <a:lvl1pPr>
              <a:defRPr/>
            </a:lvl1pPr>
          </a:lstStyle>
          <a:p>
            <a:endParaRPr lang="cs-CZ" altLang="en-US"/>
          </a:p>
        </p:txBody>
      </p:sp>
      <p:sp>
        <p:nvSpPr>
          <p:cNvPr id="6" name="Zástupný symbol pro číslo snímku 5">
            <a:extLst>
              <a:ext uri="{FF2B5EF4-FFF2-40B4-BE49-F238E27FC236}">
                <a16:creationId xmlns:a16="http://schemas.microsoft.com/office/drawing/2014/main" id="{0FFCF673-5D74-4CE3-9D2A-9EE8DDC1E40B}"/>
              </a:ext>
            </a:extLst>
          </p:cNvPr>
          <p:cNvSpPr>
            <a:spLocks noGrp="1"/>
          </p:cNvSpPr>
          <p:nvPr>
            <p:ph type="sldNum" sz="quarter" idx="12"/>
          </p:nvPr>
        </p:nvSpPr>
        <p:spPr/>
        <p:txBody>
          <a:bodyPr/>
          <a:lstStyle>
            <a:lvl1pPr>
              <a:defRPr/>
            </a:lvl1pPr>
          </a:lstStyle>
          <a:p>
            <a:fld id="{B82B5CB6-077E-45C8-835E-3A49BD0782AD}" type="slidenum">
              <a:rPr lang="cs-CZ" altLang="en-US"/>
              <a:pPr/>
              <a:t>‹#›</a:t>
            </a:fld>
            <a:endParaRPr lang="cs-CZ" altLang="en-US"/>
          </a:p>
        </p:txBody>
      </p:sp>
    </p:spTree>
    <p:extLst>
      <p:ext uri="{BB962C8B-B14F-4D97-AF65-F5344CB8AC3E}">
        <p14:creationId xmlns:p14="http://schemas.microsoft.com/office/powerpoint/2010/main" val="705409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F2F5629-D0F0-4842-A5B8-833B0F78CA0F}"/>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BF459811-4D62-481E-8EA3-3C5EA3835B0E}"/>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D4D6D42B-66A5-4B22-AAE7-C633587D9680}"/>
              </a:ext>
            </a:extLst>
          </p:cNvPr>
          <p:cNvSpPr>
            <a:spLocks noGrp="1"/>
          </p:cNvSpPr>
          <p:nvPr>
            <p:ph type="dt" sz="half" idx="10"/>
          </p:nvPr>
        </p:nvSpPr>
        <p:spPr/>
        <p:txBody>
          <a:bodyPr/>
          <a:lstStyle>
            <a:lvl1pPr>
              <a:defRPr/>
            </a:lvl1pPr>
          </a:lstStyle>
          <a:p>
            <a:endParaRPr lang="cs-CZ" altLang="en-US"/>
          </a:p>
        </p:txBody>
      </p:sp>
      <p:sp>
        <p:nvSpPr>
          <p:cNvPr id="5" name="Zástupný symbol pro zápatí 4">
            <a:extLst>
              <a:ext uri="{FF2B5EF4-FFF2-40B4-BE49-F238E27FC236}">
                <a16:creationId xmlns:a16="http://schemas.microsoft.com/office/drawing/2014/main" id="{566D62AE-D925-4CA7-9112-B0312C305947}"/>
              </a:ext>
            </a:extLst>
          </p:cNvPr>
          <p:cNvSpPr>
            <a:spLocks noGrp="1"/>
          </p:cNvSpPr>
          <p:nvPr>
            <p:ph type="ftr" sz="quarter" idx="11"/>
          </p:nvPr>
        </p:nvSpPr>
        <p:spPr/>
        <p:txBody>
          <a:bodyPr/>
          <a:lstStyle>
            <a:lvl1pPr>
              <a:defRPr/>
            </a:lvl1pPr>
          </a:lstStyle>
          <a:p>
            <a:endParaRPr lang="cs-CZ" altLang="en-US"/>
          </a:p>
        </p:txBody>
      </p:sp>
      <p:sp>
        <p:nvSpPr>
          <p:cNvPr id="6" name="Zástupný symbol pro číslo snímku 5">
            <a:extLst>
              <a:ext uri="{FF2B5EF4-FFF2-40B4-BE49-F238E27FC236}">
                <a16:creationId xmlns:a16="http://schemas.microsoft.com/office/drawing/2014/main" id="{F0EFDD28-1D2B-4DEC-A6A1-C0BBC7BC09C4}"/>
              </a:ext>
            </a:extLst>
          </p:cNvPr>
          <p:cNvSpPr>
            <a:spLocks noGrp="1"/>
          </p:cNvSpPr>
          <p:nvPr>
            <p:ph type="sldNum" sz="quarter" idx="12"/>
          </p:nvPr>
        </p:nvSpPr>
        <p:spPr/>
        <p:txBody>
          <a:bodyPr/>
          <a:lstStyle>
            <a:lvl1pPr>
              <a:defRPr/>
            </a:lvl1pPr>
          </a:lstStyle>
          <a:p>
            <a:fld id="{E3CBF8D1-22A3-463A-9EE2-0C59C149E920}" type="slidenum">
              <a:rPr lang="cs-CZ" altLang="en-US"/>
              <a:pPr/>
              <a:t>‹#›</a:t>
            </a:fld>
            <a:endParaRPr lang="cs-CZ" altLang="en-US"/>
          </a:p>
        </p:txBody>
      </p:sp>
    </p:spTree>
    <p:extLst>
      <p:ext uri="{BB962C8B-B14F-4D97-AF65-F5344CB8AC3E}">
        <p14:creationId xmlns:p14="http://schemas.microsoft.com/office/powerpoint/2010/main" val="3888090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A197488-2EBF-43CB-BA09-377406F2B33D}"/>
              </a:ext>
            </a:extLst>
          </p:cNvPr>
          <p:cNvSpPr>
            <a:spLocks noGrp="1"/>
          </p:cNvSpPr>
          <p:nvPr>
            <p:ph type="title"/>
          </p:nvPr>
        </p:nvSpPr>
        <p:spPr>
          <a:xfrm>
            <a:off x="623888" y="1709738"/>
            <a:ext cx="7886700" cy="2852737"/>
          </a:xfrm>
        </p:spPr>
        <p:txBody>
          <a:bodyPr/>
          <a:lstStyle>
            <a:lvl1pPr>
              <a:defRPr sz="6000"/>
            </a:lvl1pPr>
          </a:lstStyle>
          <a:p>
            <a:r>
              <a:rPr lang="cs-CZ"/>
              <a:t>Kliknutím lze upravit styl.</a:t>
            </a:r>
          </a:p>
        </p:txBody>
      </p:sp>
      <p:sp>
        <p:nvSpPr>
          <p:cNvPr id="3" name="Zástupný text 2">
            <a:extLst>
              <a:ext uri="{FF2B5EF4-FFF2-40B4-BE49-F238E27FC236}">
                <a16:creationId xmlns:a16="http://schemas.microsoft.com/office/drawing/2014/main" id="{E397FF64-D46B-479F-88F6-3E88125B813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0BC5F2FA-8A7A-481D-839A-DB5620EBDB8E}"/>
              </a:ext>
            </a:extLst>
          </p:cNvPr>
          <p:cNvSpPr>
            <a:spLocks noGrp="1"/>
          </p:cNvSpPr>
          <p:nvPr>
            <p:ph type="dt" sz="half" idx="10"/>
          </p:nvPr>
        </p:nvSpPr>
        <p:spPr/>
        <p:txBody>
          <a:bodyPr/>
          <a:lstStyle>
            <a:lvl1pPr>
              <a:defRPr/>
            </a:lvl1pPr>
          </a:lstStyle>
          <a:p>
            <a:endParaRPr lang="cs-CZ" altLang="en-US"/>
          </a:p>
        </p:txBody>
      </p:sp>
      <p:sp>
        <p:nvSpPr>
          <p:cNvPr id="5" name="Zástupný symbol pro zápatí 4">
            <a:extLst>
              <a:ext uri="{FF2B5EF4-FFF2-40B4-BE49-F238E27FC236}">
                <a16:creationId xmlns:a16="http://schemas.microsoft.com/office/drawing/2014/main" id="{5F7C22D1-A77A-40F6-B1BC-6F8E3AB31BB5}"/>
              </a:ext>
            </a:extLst>
          </p:cNvPr>
          <p:cNvSpPr>
            <a:spLocks noGrp="1"/>
          </p:cNvSpPr>
          <p:nvPr>
            <p:ph type="ftr" sz="quarter" idx="11"/>
          </p:nvPr>
        </p:nvSpPr>
        <p:spPr/>
        <p:txBody>
          <a:bodyPr/>
          <a:lstStyle>
            <a:lvl1pPr>
              <a:defRPr/>
            </a:lvl1pPr>
          </a:lstStyle>
          <a:p>
            <a:endParaRPr lang="cs-CZ" altLang="en-US"/>
          </a:p>
        </p:txBody>
      </p:sp>
      <p:sp>
        <p:nvSpPr>
          <p:cNvPr id="6" name="Zástupný symbol pro číslo snímku 5">
            <a:extLst>
              <a:ext uri="{FF2B5EF4-FFF2-40B4-BE49-F238E27FC236}">
                <a16:creationId xmlns:a16="http://schemas.microsoft.com/office/drawing/2014/main" id="{16CFABC4-A9EC-44B0-9747-E18D9ABCB5A5}"/>
              </a:ext>
            </a:extLst>
          </p:cNvPr>
          <p:cNvSpPr>
            <a:spLocks noGrp="1"/>
          </p:cNvSpPr>
          <p:nvPr>
            <p:ph type="sldNum" sz="quarter" idx="12"/>
          </p:nvPr>
        </p:nvSpPr>
        <p:spPr/>
        <p:txBody>
          <a:bodyPr/>
          <a:lstStyle>
            <a:lvl1pPr>
              <a:defRPr/>
            </a:lvl1pPr>
          </a:lstStyle>
          <a:p>
            <a:fld id="{ACE56CFD-AF05-4200-8559-460FB575944B}" type="slidenum">
              <a:rPr lang="cs-CZ" altLang="en-US"/>
              <a:pPr/>
              <a:t>‹#›</a:t>
            </a:fld>
            <a:endParaRPr lang="cs-CZ" altLang="en-US"/>
          </a:p>
        </p:txBody>
      </p:sp>
    </p:spTree>
    <p:extLst>
      <p:ext uri="{BB962C8B-B14F-4D97-AF65-F5344CB8AC3E}">
        <p14:creationId xmlns:p14="http://schemas.microsoft.com/office/powerpoint/2010/main" val="753945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0E6824A-CADF-4A9F-BD13-959C93B4A79B}"/>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7E5381C7-0116-45C0-BA94-AE9A8F9B2CB9}"/>
              </a:ext>
            </a:extLst>
          </p:cNvPr>
          <p:cNvSpPr>
            <a:spLocks noGrp="1"/>
          </p:cNvSpPr>
          <p:nvPr>
            <p:ph sz="half" idx="1"/>
          </p:nvPr>
        </p:nvSpPr>
        <p:spPr>
          <a:xfrm>
            <a:off x="457200" y="1719263"/>
            <a:ext cx="4038600" cy="4411662"/>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obsah 3">
            <a:extLst>
              <a:ext uri="{FF2B5EF4-FFF2-40B4-BE49-F238E27FC236}">
                <a16:creationId xmlns:a16="http://schemas.microsoft.com/office/drawing/2014/main" id="{6BA4F9CA-1F30-4778-B90F-64EC4F93523C}"/>
              </a:ext>
            </a:extLst>
          </p:cNvPr>
          <p:cNvSpPr>
            <a:spLocks noGrp="1"/>
          </p:cNvSpPr>
          <p:nvPr>
            <p:ph sz="half" idx="2"/>
          </p:nvPr>
        </p:nvSpPr>
        <p:spPr>
          <a:xfrm>
            <a:off x="4648200" y="1719263"/>
            <a:ext cx="4038600" cy="4411662"/>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a:extLst>
              <a:ext uri="{FF2B5EF4-FFF2-40B4-BE49-F238E27FC236}">
                <a16:creationId xmlns:a16="http://schemas.microsoft.com/office/drawing/2014/main" id="{8079790C-26F5-4780-9699-DE294C435371}"/>
              </a:ext>
            </a:extLst>
          </p:cNvPr>
          <p:cNvSpPr>
            <a:spLocks noGrp="1"/>
          </p:cNvSpPr>
          <p:nvPr>
            <p:ph type="dt" sz="half" idx="10"/>
          </p:nvPr>
        </p:nvSpPr>
        <p:spPr/>
        <p:txBody>
          <a:bodyPr/>
          <a:lstStyle>
            <a:lvl1pPr>
              <a:defRPr/>
            </a:lvl1pPr>
          </a:lstStyle>
          <a:p>
            <a:endParaRPr lang="cs-CZ" altLang="en-US"/>
          </a:p>
        </p:txBody>
      </p:sp>
      <p:sp>
        <p:nvSpPr>
          <p:cNvPr id="6" name="Zástupný symbol pro zápatí 5">
            <a:extLst>
              <a:ext uri="{FF2B5EF4-FFF2-40B4-BE49-F238E27FC236}">
                <a16:creationId xmlns:a16="http://schemas.microsoft.com/office/drawing/2014/main" id="{C2E97E44-FE0F-4431-998F-3F099030C510}"/>
              </a:ext>
            </a:extLst>
          </p:cNvPr>
          <p:cNvSpPr>
            <a:spLocks noGrp="1"/>
          </p:cNvSpPr>
          <p:nvPr>
            <p:ph type="ftr" sz="quarter" idx="11"/>
          </p:nvPr>
        </p:nvSpPr>
        <p:spPr/>
        <p:txBody>
          <a:bodyPr/>
          <a:lstStyle>
            <a:lvl1pPr>
              <a:defRPr/>
            </a:lvl1pPr>
          </a:lstStyle>
          <a:p>
            <a:endParaRPr lang="cs-CZ" altLang="en-US"/>
          </a:p>
        </p:txBody>
      </p:sp>
      <p:sp>
        <p:nvSpPr>
          <p:cNvPr id="7" name="Zástupný symbol pro číslo snímku 6">
            <a:extLst>
              <a:ext uri="{FF2B5EF4-FFF2-40B4-BE49-F238E27FC236}">
                <a16:creationId xmlns:a16="http://schemas.microsoft.com/office/drawing/2014/main" id="{11A6DA58-0F2E-47DD-BD37-BE5EC8E49A27}"/>
              </a:ext>
            </a:extLst>
          </p:cNvPr>
          <p:cNvSpPr>
            <a:spLocks noGrp="1"/>
          </p:cNvSpPr>
          <p:nvPr>
            <p:ph type="sldNum" sz="quarter" idx="12"/>
          </p:nvPr>
        </p:nvSpPr>
        <p:spPr/>
        <p:txBody>
          <a:bodyPr/>
          <a:lstStyle>
            <a:lvl1pPr>
              <a:defRPr/>
            </a:lvl1pPr>
          </a:lstStyle>
          <a:p>
            <a:fld id="{181896A1-0CFC-4584-9C63-43FE3F8D7D54}" type="slidenum">
              <a:rPr lang="cs-CZ" altLang="en-US"/>
              <a:pPr/>
              <a:t>‹#›</a:t>
            </a:fld>
            <a:endParaRPr lang="cs-CZ" altLang="en-US"/>
          </a:p>
        </p:txBody>
      </p:sp>
    </p:spTree>
    <p:extLst>
      <p:ext uri="{BB962C8B-B14F-4D97-AF65-F5344CB8AC3E}">
        <p14:creationId xmlns:p14="http://schemas.microsoft.com/office/powerpoint/2010/main" val="2450142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1A8C971-634F-47A4-BCC6-945024D2F2C6}"/>
              </a:ext>
            </a:extLst>
          </p:cNvPr>
          <p:cNvSpPr>
            <a:spLocks noGrp="1"/>
          </p:cNvSpPr>
          <p:nvPr>
            <p:ph type="title"/>
          </p:nvPr>
        </p:nvSpPr>
        <p:spPr>
          <a:xfrm>
            <a:off x="630238" y="365125"/>
            <a:ext cx="7886700" cy="1325563"/>
          </a:xfrm>
        </p:spPr>
        <p:txBody>
          <a:bodyPr/>
          <a:lstStyle/>
          <a:p>
            <a:r>
              <a:rPr lang="cs-CZ"/>
              <a:t>Kliknutím lze upravit styl.</a:t>
            </a:r>
          </a:p>
        </p:txBody>
      </p:sp>
      <p:sp>
        <p:nvSpPr>
          <p:cNvPr id="3" name="Zástupný text 2">
            <a:extLst>
              <a:ext uri="{FF2B5EF4-FFF2-40B4-BE49-F238E27FC236}">
                <a16:creationId xmlns:a16="http://schemas.microsoft.com/office/drawing/2014/main" id="{3BDE7B95-DA35-496E-A497-51030DFE29A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3718C26B-541D-44B3-9676-7DE507265D83}"/>
              </a:ext>
            </a:extLst>
          </p:cNvPr>
          <p:cNvSpPr>
            <a:spLocks noGrp="1"/>
          </p:cNvSpPr>
          <p:nvPr>
            <p:ph sz="half" idx="2"/>
          </p:nvPr>
        </p:nvSpPr>
        <p:spPr>
          <a:xfrm>
            <a:off x="630238" y="2505075"/>
            <a:ext cx="386873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a:extLst>
              <a:ext uri="{FF2B5EF4-FFF2-40B4-BE49-F238E27FC236}">
                <a16:creationId xmlns:a16="http://schemas.microsoft.com/office/drawing/2014/main" id="{49EC003C-8A12-4733-89E8-CFB1D90A94C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7DAE8F2F-217B-4688-AF35-8974A33A8362}"/>
              </a:ext>
            </a:extLst>
          </p:cNvPr>
          <p:cNvSpPr>
            <a:spLocks noGrp="1"/>
          </p:cNvSpPr>
          <p:nvPr>
            <p:ph sz="quarter" idx="4"/>
          </p:nvPr>
        </p:nvSpPr>
        <p:spPr>
          <a:xfrm>
            <a:off x="4629150" y="2505075"/>
            <a:ext cx="38877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a:extLst>
              <a:ext uri="{FF2B5EF4-FFF2-40B4-BE49-F238E27FC236}">
                <a16:creationId xmlns:a16="http://schemas.microsoft.com/office/drawing/2014/main" id="{ADDE3A84-9952-41A4-8811-9C2613DE5B9C}"/>
              </a:ext>
            </a:extLst>
          </p:cNvPr>
          <p:cNvSpPr>
            <a:spLocks noGrp="1"/>
          </p:cNvSpPr>
          <p:nvPr>
            <p:ph type="dt" sz="half" idx="10"/>
          </p:nvPr>
        </p:nvSpPr>
        <p:spPr/>
        <p:txBody>
          <a:bodyPr/>
          <a:lstStyle>
            <a:lvl1pPr>
              <a:defRPr/>
            </a:lvl1pPr>
          </a:lstStyle>
          <a:p>
            <a:endParaRPr lang="cs-CZ" altLang="en-US"/>
          </a:p>
        </p:txBody>
      </p:sp>
      <p:sp>
        <p:nvSpPr>
          <p:cNvPr id="8" name="Zástupný symbol pro zápatí 7">
            <a:extLst>
              <a:ext uri="{FF2B5EF4-FFF2-40B4-BE49-F238E27FC236}">
                <a16:creationId xmlns:a16="http://schemas.microsoft.com/office/drawing/2014/main" id="{D9A0A18F-D65D-4726-8B3F-E6163DA648A1}"/>
              </a:ext>
            </a:extLst>
          </p:cNvPr>
          <p:cNvSpPr>
            <a:spLocks noGrp="1"/>
          </p:cNvSpPr>
          <p:nvPr>
            <p:ph type="ftr" sz="quarter" idx="11"/>
          </p:nvPr>
        </p:nvSpPr>
        <p:spPr/>
        <p:txBody>
          <a:bodyPr/>
          <a:lstStyle>
            <a:lvl1pPr>
              <a:defRPr/>
            </a:lvl1pPr>
          </a:lstStyle>
          <a:p>
            <a:endParaRPr lang="cs-CZ" altLang="en-US"/>
          </a:p>
        </p:txBody>
      </p:sp>
      <p:sp>
        <p:nvSpPr>
          <p:cNvPr id="9" name="Zástupný symbol pro číslo snímku 8">
            <a:extLst>
              <a:ext uri="{FF2B5EF4-FFF2-40B4-BE49-F238E27FC236}">
                <a16:creationId xmlns:a16="http://schemas.microsoft.com/office/drawing/2014/main" id="{F4C5DF5B-381B-4C43-8036-A2997BA3B680}"/>
              </a:ext>
            </a:extLst>
          </p:cNvPr>
          <p:cNvSpPr>
            <a:spLocks noGrp="1"/>
          </p:cNvSpPr>
          <p:nvPr>
            <p:ph type="sldNum" sz="quarter" idx="12"/>
          </p:nvPr>
        </p:nvSpPr>
        <p:spPr/>
        <p:txBody>
          <a:bodyPr/>
          <a:lstStyle>
            <a:lvl1pPr>
              <a:defRPr/>
            </a:lvl1pPr>
          </a:lstStyle>
          <a:p>
            <a:fld id="{977C0EB0-1C15-4E0F-8B58-276ABDC7F5F5}" type="slidenum">
              <a:rPr lang="cs-CZ" altLang="en-US"/>
              <a:pPr/>
              <a:t>‹#›</a:t>
            </a:fld>
            <a:endParaRPr lang="cs-CZ" altLang="en-US"/>
          </a:p>
        </p:txBody>
      </p:sp>
    </p:spTree>
    <p:extLst>
      <p:ext uri="{BB962C8B-B14F-4D97-AF65-F5344CB8AC3E}">
        <p14:creationId xmlns:p14="http://schemas.microsoft.com/office/powerpoint/2010/main" val="35498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2F90442-32C1-4C14-8F0C-8075F759E1AC}"/>
              </a:ext>
            </a:extLst>
          </p:cNvPr>
          <p:cNvSpPr>
            <a:spLocks noGrp="1"/>
          </p:cNvSpPr>
          <p:nvPr>
            <p:ph type="title"/>
          </p:nvPr>
        </p:nvSpPr>
        <p:spPr/>
        <p:txBody>
          <a:bodyPr/>
          <a:lstStyle/>
          <a:p>
            <a:r>
              <a:rPr lang="cs-CZ"/>
              <a:t>Kliknutím lze upravit styl.</a:t>
            </a:r>
          </a:p>
        </p:txBody>
      </p:sp>
      <p:sp>
        <p:nvSpPr>
          <p:cNvPr id="3" name="Zástupný symbol pro datum 2">
            <a:extLst>
              <a:ext uri="{FF2B5EF4-FFF2-40B4-BE49-F238E27FC236}">
                <a16:creationId xmlns:a16="http://schemas.microsoft.com/office/drawing/2014/main" id="{0B7B05B0-7C02-40DC-AE18-84860DDFFCEA}"/>
              </a:ext>
            </a:extLst>
          </p:cNvPr>
          <p:cNvSpPr>
            <a:spLocks noGrp="1"/>
          </p:cNvSpPr>
          <p:nvPr>
            <p:ph type="dt" sz="half" idx="10"/>
          </p:nvPr>
        </p:nvSpPr>
        <p:spPr/>
        <p:txBody>
          <a:bodyPr/>
          <a:lstStyle>
            <a:lvl1pPr>
              <a:defRPr/>
            </a:lvl1pPr>
          </a:lstStyle>
          <a:p>
            <a:endParaRPr lang="cs-CZ" altLang="en-US"/>
          </a:p>
        </p:txBody>
      </p:sp>
      <p:sp>
        <p:nvSpPr>
          <p:cNvPr id="4" name="Zástupný symbol pro zápatí 3">
            <a:extLst>
              <a:ext uri="{FF2B5EF4-FFF2-40B4-BE49-F238E27FC236}">
                <a16:creationId xmlns:a16="http://schemas.microsoft.com/office/drawing/2014/main" id="{C2F56079-DDC9-4907-90A6-CFC906573280}"/>
              </a:ext>
            </a:extLst>
          </p:cNvPr>
          <p:cNvSpPr>
            <a:spLocks noGrp="1"/>
          </p:cNvSpPr>
          <p:nvPr>
            <p:ph type="ftr" sz="quarter" idx="11"/>
          </p:nvPr>
        </p:nvSpPr>
        <p:spPr/>
        <p:txBody>
          <a:bodyPr/>
          <a:lstStyle>
            <a:lvl1pPr>
              <a:defRPr/>
            </a:lvl1pPr>
          </a:lstStyle>
          <a:p>
            <a:endParaRPr lang="cs-CZ" altLang="en-US"/>
          </a:p>
        </p:txBody>
      </p:sp>
      <p:sp>
        <p:nvSpPr>
          <p:cNvPr id="5" name="Zástupný symbol pro číslo snímku 4">
            <a:extLst>
              <a:ext uri="{FF2B5EF4-FFF2-40B4-BE49-F238E27FC236}">
                <a16:creationId xmlns:a16="http://schemas.microsoft.com/office/drawing/2014/main" id="{C590E54B-0CED-4C37-B6D0-625D9324ED16}"/>
              </a:ext>
            </a:extLst>
          </p:cNvPr>
          <p:cNvSpPr>
            <a:spLocks noGrp="1"/>
          </p:cNvSpPr>
          <p:nvPr>
            <p:ph type="sldNum" sz="quarter" idx="12"/>
          </p:nvPr>
        </p:nvSpPr>
        <p:spPr/>
        <p:txBody>
          <a:bodyPr/>
          <a:lstStyle>
            <a:lvl1pPr>
              <a:defRPr/>
            </a:lvl1pPr>
          </a:lstStyle>
          <a:p>
            <a:fld id="{62D694FB-01B2-44D0-8674-A04874C57855}" type="slidenum">
              <a:rPr lang="cs-CZ" altLang="en-US"/>
              <a:pPr/>
              <a:t>‹#›</a:t>
            </a:fld>
            <a:endParaRPr lang="cs-CZ" altLang="en-US"/>
          </a:p>
        </p:txBody>
      </p:sp>
    </p:spTree>
    <p:extLst>
      <p:ext uri="{BB962C8B-B14F-4D97-AF65-F5344CB8AC3E}">
        <p14:creationId xmlns:p14="http://schemas.microsoft.com/office/powerpoint/2010/main" val="3279609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ABD20CD0-CEE9-4EA5-B2DD-01BA7DCB09E3}"/>
              </a:ext>
            </a:extLst>
          </p:cNvPr>
          <p:cNvSpPr>
            <a:spLocks noGrp="1"/>
          </p:cNvSpPr>
          <p:nvPr>
            <p:ph type="dt" sz="half" idx="10"/>
          </p:nvPr>
        </p:nvSpPr>
        <p:spPr/>
        <p:txBody>
          <a:bodyPr/>
          <a:lstStyle>
            <a:lvl1pPr>
              <a:defRPr/>
            </a:lvl1pPr>
          </a:lstStyle>
          <a:p>
            <a:endParaRPr lang="cs-CZ" altLang="en-US"/>
          </a:p>
        </p:txBody>
      </p:sp>
      <p:sp>
        <p:nvSpPr>
          <p:cNvPr id="3" name="Zástupný symbol pro zápatí 2">
            <a:extLst>
              <a:ext uri="{FF2B5EF4-FFF2-40B4-BE49-F238E27FC236}">
                <a16:creationId xmlns:a16="http://schemas.microsoft.com/office/drawing/2014/main" id="{BF3CA93C-D812-41FA-8EF0-B7E329E9E6EC}"/>
              </a:ext>
            </a:extLst>
          </p:cNvPr>
          <p:cNvSpPr>
            <a:spLocks noGrp="1"/>
          </p:cNvSpPr>
          <p:nvPr>
            <p:ph type="ftr" sz="quarter" idx="11"/>
          </p:nvPr>
        </p:nvSpPr>
        <p:spPr/>
        <p:txBody>
          <a:bodyPr/>
          <a:lstStyle>
            <a:lvl1pPr>
              <a:defRPr/>
            </a:lvl1pPr>
          </a:lstStyle>
          <a:p>
            <a:endParaRPr lang="cs-CZ" altLang="en-US"/>
          </a:p>
        </p:txBody>
      </p:sp>
      <p:sp>
        <p:nvSpPr>
          <p:cNvPr id="4" name="Zástupný symbol pro číslo snímku 3">
            <a:extLst>
              <a:ext uri="{FF2B5EF4-FFF2-40B4-BE49-F238E27FC236}">
                <a16:creationId xmlns:a16="http://schemas.microsoft.com/office/drawing/2014/main" id="{13E984FA-12DC-42AC-8376-9A7A7244998F}"/>
              </a:ext>
            </a:extLst>
          </p:cNvPr>
          <p:cNvSpPr>
            <a:spLocks noGrp="1"/>
          </p:cNvSpPr>
          <p:nvPr>
            <p:ph type="sldNum" sz="quarter" idx="12"/>
          </p:nvPr>
        </p:nvSpPr>
        <p:spPr/>
        <p:txBody>
          <a:bodyPr/>
          <a:lstStyle>
            <a:lvl1pPr>
              <a:defRPr/>
            </a:lvl1pPr>
          </a:lstStyle>
          <a:p>
            <a:fld id="{C123FC4F-D133-4A2F-8495-E9E6A24C3168}" type="slidenum">
              <a:rPr lang="cs-CZ" altLang="en-US"/>
              <a:pPr/>
              <a:t>‹#›</a:t>
            </a:fld>
            <a:endParaRPr lang="cs-CZ" altLang="en-US"/>
          </a:p>
        </p:txBody>
      </p:sp>
    </p:spTree>
    <p:extLst>
      <p:ext uri="{BB962C8B-B14F-4D97-AF65-F5344CB8AC3E}">
        <p14:creationId xmlns:p14="http://schemas.microsoft.com/office/powerpoint/2010/main" val="2274856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F909818-F1B8-4C97-B83D-FA7DB8145D07}"/>
              </a:ext>
            </a:extLst>
          </p:cNvPr>
          <p:cNvSpPr>
            <a:spLocks noGrp="1"/>
          </p:cNvSpPr>
          <p:nvPr>
            <p:ph type="title"/>
          </p:nvPr>
        </p:nvSpPr>
        <p:spPr>
          <a:xfrm>
            <a:off x="630238" y="457200"/>
            <a:ext cx="2949575" cy="1600200"/>
          </a:xfrm>
        </p:spPr>
        <p:txBody>
          <a:bodyPr/>
          <a:lstStyle>
            <a:lvl1pPr>
              <a:defRPr sz="3200"/>
            </a:lvl1pPr>
          </a:lstStyle>
          <a:p>
            <a:r>
              <a:rPr lang="cs-CZ"/>
              <a:t>Kliknutím lze upravit styl.</a:t>
            </a:r>
          </a:p>
        </p:txBody>
      </p:sp>
      <p:sp>
        <p:nvSpPr>
          <p:cNvPr id="3" name="Zástupný obsah 2">
            <a:extLst>
              <a:ext uri="{FF2B5EF4-FFF2-40B4-BE49-F238E27FC236}">
                <a16:creationId xmlns:a16="http://schemas.microsoft.com/office/drawing/2014/main" id="{EFD77F1B-6E14-44EC-810C-C86D7F6D88D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text 3">
            <a:extLst>
              <a:ext uri="{FF2B5EF4-FFF2-40B4-BE49-F238E27FC236}">
                <a16:creationId xmlns:a16="http://schemas.microsoft.com/office/drawing/2014/main" id="{B8E18B3C-542C-415B-9375-CC3B860D862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F61174C0-AACD-461E-91F7-E91BD2229A92}"/>
              </a:ext>
            </a:extLst>
          </p:cNvPr>
          <p:cNvSpPr>
            <a:spLocks noGrp="1"/>
          </p:cNvSpPr>
          <p:nvPr>
            <p:ph type="dt" sz="half" idx="10"/>
          </p:nvPr>
        </p:nvSpPr>
        <p:spPr/>
        <p:txBody>
          <a:bodyPr/>
          <a:lstStyle>
            <a:lvl1pPr>
              <a:defRPr/>
            </a:lvl1pPr>
          </a:lstStyle>
          <a:p>
            <a:endParaRPr lang="cs-CZ" altLang="en-US"/>
          </a:p>
        </p:txBody>
      </p:sp>
      <p:sp>
        <p:nvSpPr>
          <p:cNvPr id="6" name="Zástupný symbol pro zápatí 5">
            <a:extLst>
              <a:ext uri="{FF2B5EF4-FFF2-40B4-BE49-F238E27FC236}">
                <a16:creationId xmlns:a16="http://schemas.microsoft.com/office/drawing/2014/main" id="{EA4E6ECA-8F3C-401A-89C8-22B05E01C034}"/>
              </a:ext>
            </a:extLst>
          </p:cNvPr>
          <p:cNvSpPr>
            <a:spLocks noGrp="1"/>
          </p:cNvSpPr>
          <p:nvPr>
            <p:ph type="ftr" sz="quarter" idx="11"/>
          </p:nvPr>
        </p:nvSpPr>
        <p:spPr/>
        <p:txBody>
          <a:bodyPr/>
          <a:lstStyle>
            <a:lvl1pPr>
              <a:defRPr/>
            </a:lvl1pPr>
          </a:lstStyle>
          <a:p>
            <a:endParaRPr lang="cs-CZ" altLang="en-US"/>
          </a:p>
        </p:txBody>
      </p:sp>
      <p:sp>
        <p:nvSpPr>
          <p:cNvPr id="7" name="Zástupný symbol pro číslo snímku 6">
            <a:extLst>
              <a:ext uri="{FF2B5EF4-FFF2-40B4-BE49-F238E27FC236}">
                <a16:creationId xmlns:a16="http://schemas.microsoft.com/office/drawing/2014/main" id="{1B8D2EAD-F0DF-485F-AB4B-C4D303131BE4}"/>
              </a:ext>
            </a:extLst>
          </p:cNvPr>
          <p:cNvSpPr>
            <a:spLocks noGrp="1"/>
          </p:cNvSpPr>
          <p:nvPr>
            <p:ph type="sldNum" sz="quarter" idx="12"/>
          </p:nvPr>
        </p:nvSpPr>
        <p:spPr/>
        <p:txBody>
          <a:bodyPr/>
          <a:lstStyle>
            <a:lvl1pPr>
              <a:defRPr/>
            </a:lvl1pPr>
          </a:lstStyle>
          <a:p>
            <a:fld id="{9421BFF9-4980-4EB3-985E-5EE01EE609E1}" type="slidenum">
              <a:rPr lang="cs-CZ" altLang="en-US"/>
              <a:pPr/>
              <a:t>‹#›</a:t>
            </a:fld>
            <a:endParaRPr lang="cs-CZ" altLang="en-US"/>
          </a:p>
        </p:txBody>
      </p:sp>
    </p:spTree>
    <p:extLst>
      <p:ext uri="{BB962C8B-B14F-4D97-AF65-F5344CB8AC3E}">
        <p14:creationId xmlns:p14="http://schemas.microsoft.com/office/powerpoint/2010/main" val="2932045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38C5073-4D02-4451-BD5F-2BCE61A9AC82}"/>
              </a:ext>
            </a:extLst>
          </p:cNvPr>
          <p:cNvSpPr>
            <a:spLocks noGrp="1"/>
          </p:cNvSpPr>
          <p:nvPr>
            <p:ph type="title"/>
          </p:nvPr>
        </p:nvSpPr>
        <p:spPr>
          <a:xfrm>
            <a:off x="630238" y="457200"/>
            <a:ext cx="2949575" cy="1600200"/>
          </a:xfrm>
        </p:spPr>
        <p:txBody>
          <a:bodyPr/>
          <a:lstStyle>
            <a:lvl1pPr>
              <a:defRPr sz="3200"/>
            </a:lvl1pPr>
          </a:lstStyle>
          <a:p>
            <a:r>
              <a:rPr lang="cs-CZ"/>
              <a:t>Kliknutím lze upravit styl.</a:t>
            </a:r>
          </a:p>
        </p:txBody>
      </p:sp>
      <p:sp>
        <p:nvSpPr>
          <p:cNvPr id="3" name="Zástupný symbol obrázku 2">
            <a:extLst>
              <a:ext uri="{FF2B5EF4-FFF2-40B4-BE49-F238E27FC236}">
                <a16:creationId xmlns:a16="http://schemas.microsoft.com/office/drawing/2014/main" id="{AAA3C5A6-DFC5-42FB-AEDF-3D835CAB006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text 3">
            <a:extLst>
              <a:ext uri="{FF2B5EF4-FFF2-40B4-BE49-F238E27FC236}">
                <a16:creationId xmlns:a16="http://schemas.microsoft.com/office/drawing/2014/main" id="{F5213E69-D6BD-4917-B0EE-C98C643555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0A636700-3FEE-408B-9360-256FDC0BB48E}"/>
              </a:ext>
            </a:extLst>
          </p:cNvPr>
          <p:cNvSpPr>
            <a:spLocks noGrp="1"/>
          </p:cNvSpPr>
          <p:nvPr>
            <p:ph type="dt" sz="half" idx="10"/>
          </p:nvPr>
        </p:nvSpPr>
        <p:spPr/>
        <p:txBody>
          <a:bodyPr/>
          <a:lstStyle>
            <a:lvl1pPr>
              <a:defRPr/>
            </a:lvl1pPr>
          </a:lstStyle>
          <a:p>
            <a:endParaRPr lang="cs-CZ" altLang="en-US"/>
          </a:p>
        </p:txBody>
      </p:sp>
      <p:sp>
        <p:nvSpPr>
          <p:cNvPr id="6" name="Zástupný symbol pro zápatí 5">
            <a:extLst>
              <a:ext uri="{FF2B5EF4-FFF2-40B4-BE49-F238E27FC236}">
                <a16:creationId xmlns:a16="http://schemas.microsoft.com/office/drawing/2014/main" id="{3354B4EB-550D-42CE-BEDF-7155B0E724B5}"/>
              </a:ext>
            </a:extLst>
          </p:cNvPr>
          <p:cNvSpPr>
            <a:spLocks noGrp="1"/>
          </p:cNvSpPr>
          <p:nvPr>
            <p:ph type="ftr" sz="quarter" idx="11"/>
          </p:nvPr>
        </p:nvSpPr>
        <p:spPr/>
        <p:txBody>
          <a:bodyPr/>
          <a:lstStyle>
            <a:lvl1pPr>
              <a:defRPr/>
            </a:lvl1pPr>
          </a:lstStyle>
          <a:p>
            <a:endParaRPr lang="cs-CZ" altLang="en-US"/>
          </a:p>
        </p:txBody>
      </p:sp>
      <p:sp>
        <p:nvSpPr>
          <p:cNvPr id="7" name="Zástupný symbol pro číslo snímku 6">
            <a:extLst>
              <a:ext uri="{FF2B5EF4-FFF2-40B4-BE49-F238E27FC236}">
                <a16:creationId xmlns:a16="http://schemas.microsoft.com/office/drawing/2014/main" id="{5365A400-3A6C-4AD5-91E0-CC789C56F8CB}"/>
              </a:ext>
            </a:extLst>
          </p:cNvPr>
          <p:cNvSpPr>
            <a:spLocks noGrp="1"/>
          </p:cNvSpPr>
          <p:nvPr>
            <p:ph type="sldNum" sz="quarter" idx="12"/>
          </p:nvPr>
        </p:nvSpPr>
        <p:spPr/>
        <p:txBody>
          <a:bodyPr/>
          <a:lstStyle>
            <a:lvl1pPr>
              <a:defRPr/>
            </a:lvl1pPr>
          </a:lstStyle>
          <a:p>
            <a:fld id="{871F10B3-F6FE-4B05-A307-6532864A4D5B}" type="slidenum">
              <a:rPr lang="cs-CZ" altLang="en-US"/>
              <a:pPr/>
              <a:t>‹#›</a:t>
            </a:fld>
            <a:endParaRPr lang="cs-CZ" altLang="en-US"/>
          </a:p>
        </p:txBody>
      </p:sp>
    </p:spTree>
    <p:extLst>
      <p:ext uri="{BB962C8B-B14F-4D97-AF65-F5344CB8AC3E}">
        <p14:creationId xmlns:p14="http://schemas.microsoft.com/office/powerpoint/2010/main" val="2103456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Line 2">
            <a:extLst>
              <a:ext uri="{FF2B5EF4-FFF2-40B4-BE49-F238E27FC236}">
                <a16:creationId xmlns:a16="http://schemas.microsoft.com/office/drawing/2014/main" id="{3F2DA80A-BD95-4DB5-B1C8-A2716A86B721}"/>
              </a:ext>
            </a:extLst>
          </p:cNvPr>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cs-CZ"/>
          </a:p>
        </p:txBody>
      </p:sp>
      <p:sp>
        <p:nvSpPr>
          <p:cNvPr id="10243" name="Rectangle 3">
            <a:extLst>
              <a:ext uri="{FF2B5EF4-FFF2-40B4-BE49-F238E27FC236}">
                <a16:creationId xmlns:a16="http://schemas.microsoft.com/office/drawing/2014/main" id="{DF8D1130-310E-4910-A517-42FFF2AF674A}"/>
              </a:ext>
            </a:extLst>
          </p:cNvPr>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cs-CZ" altLang="en-US"/>
              <a:t>Klepnutím lze upravit styl předlohy nadpisů.</a:t>
            </a:r>
          </a:p>
        </p:txBody>
      </p:sp>
      <p:sp>
        <p:nvSpPr>
          <p:cNvPr id="10244" name="Rectangle 4">
            <a:extLst>
              <a:ext uri="{FF2B5EF4-FFF2-40B4-BE49-F238E27FC236}">
                <a16:creationId xmlns:a16="http://schemas.microsoft.com/office/drawing/2014/main" id="{E1A7A057-59C0-4BEC-8706-8F89E4E548C5}"/>
              </a:ext>
            </a:extLst>
          </p:cNvPr>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cs-CZ" altLang="en-US"/>
              <a:t>Klepnutím lze upravit styly předlohy textu.</a:t>
            </a:r>
          </a:p>
          <a:p>
            <a:pPr lvl="1"/>
            <a:r>
              <a:rPr lang="cs-CZ" altLang="en-US"/>
              <a:t>Druhá úroveň</a:t>
            </a:r>
          </a:p>
          <a:p>
            <a:pPr lvl="2"/>
            <a:r>
              <a:rPr lang="cs-CZ" altLang="en-US"/>
              <a:t>Třetí úroveň</a:t>
            </a:r>
          </a:p>
          <a:p>
            <a:pPr lvl="3"/>
            <a:r>
              <a:rPr lang="cs-CZ" altLang="en-US"/>
              <a:t>Čtvrtá úroveň</a:t>
            </a:r>
          </a:p>
          <a:p>
            <a:pPr lvl="4"/>
            <a:r>
              <a:rPr lang="cs-CZ" altLang="en-US"/>
              <a:t>Pátá úroveň</a:t>
            </a:r>
          </a:p>
        </p:txBody>
      </p:sp>
      <p:sp>
        <p:nvSpPr>
          <p:cNvPr id="10245" name="Rectangle 5">
            <a:extLst>
              <a:ext uri="{FF2B5EF4-FFF2-40B4-BE49-F238E27FC236}">
                <a16:creationId xmlns:a16="http://schemas.microsoft.com/office/drawing/2014/main" id="{82EB750C-E30E-4914-9EF3-F6B0984AC647}"/>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endParaRPr lang="cs-CZ" altLang="en-US"/>
          </a:p>
        </p:txBody>
      </p:sp>
      <p:sp>
        <p:nvSpPr>
          <p:cNvPr id="10246" name="Rectangle 6">
            <a:extLst>
              <a:ext uri="{FF2B5EF4-FFF2-40B4-BE49-F238E27FC236}">
                <a16:creationId xmlns:a16="http://schemas.microsoft.com/office/drawing/2014/main" id="{C6871AF3-E889-42AE-AA93-4F4A37A6D532}"/>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endParaRPr lang="cs-CZ" altLang="en-US"/>
          </a:p>
        </p:txBody>
      </p:sp>
      <p:sp>
        <p:nvSpPr>
          <p:cNvPr id="10247" name="Rectangle 7">
            <a:extLst>
              <a:ext uri="{FF2B5EF4-FFF2-40B4-BE49-F238E27FC236}">
                <a16:creationId xmlns:a16="http://schemas.microsoft.com/office/drawing/2014/main" id="{25702384-142C-4BB9-8A42-AE209820AAF0}"/>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vl1pPr>
          </a:lstStyle>
          <a:p>
            <a:fld id="{AB62E6AE-1AA8-4767-A54D-FDA85606CDF1}" type="slidenum">
              <a:rPr lang="cs-CZ" altLang="en-US"/>
              <a:pPr/>
              <a:t>‹#›</a:t>
            </a:fld>
            <a:endParaRPr lang="cs-CZ" altLang="en-US"/>
          </a:p>
        </p:txBody>
      </p:sp>
      <p:grpSp>
        <p:nvGrpSpPr>
          <p:cNvPr id="10248" name="Group 8">
            <a:extLst>
              <a:ext uri="{FF2B5EF4-FFF2-40B4-BE49-F238E27FC236}">
                <a16:creationId xmlns:a16="http://schemas.microsoft.com/office/drawing/2014/main" id="{9F7FC93E-0E77-4B7C-B11C-038CA5495FF0}"/>
              </a:ext>
            </a:extLst>
          </p:cNvPr>
          <p:cNvGrpSpPr>
            <a:grpSpLocks/>
          </p:cNvGrpSpPr>
          <p:nvPr/>
        </p:nvGrpSpPr>
        <p:grpSpPr bwMode="auto">
          <a:xfrm>
            <a:off x="8153400" y="152400"/>
            <a:ext cx="792163" cy="1295400"/>
            <a:chOff x="5136" y="960"/>
            <a:chExt cx="528" cy="864"/>
          </a:xfrm>
        </p:grpSpPr>
        <p:sp>
          <p:nvSpPr>
            <p:cNvPr id="10249" name="Oval 9">
              <a:extLst>
                <a:ext uri="{FF2B5EF4-FFF2-40B4-BE49-F238E27FC236}">
                  <a16:creationId xmlns:a16="http://schemas.microsoft.com/office/drawing/2014/main" id="{7187C58D-5554-492E-B5CC-D2E330AC654B}"/>
                </a:ext>
              </a:extLst>
            </p:cNvPr>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50" name="Oval 10">
              <a:extLst>
                <a:ext uri="{FF2B5EF4-FFF2-40B4-BE49-F238E27FC236}">
                  <a16:creationId xmlns:a16="http://schemas.microsoft.com/office/drawing/2014/main" id="{26B7D4D8-F17B-44BB-B4E4-940A2A447666}"/>
                </a:ext>
              </a:extLst>
            </p:cNvPr>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51" name="Oval 11">
              <a:extLst>
                <a:ext uri="{FF2B5EF4-FFF2-40B4-BE49-F238E27FC236}">
                  <a16:creationId xmlns:a16="http://schemas.microsoft.com/office/drawing/2014/main" id="{F86DFBA2-0B7F-4C8E-B0AF-9E4517A82C16}"/>
                </a:ext>
              </a:extLst>
            </p:cNvPr>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52" name="Oval 12">
              <a:extLst>
                <a:ext uri="{FF2B5EF4-FFF2-40B4-BE49-F238E27FC236}">
                  <a16:creationId xmlns:a16="http://schemas.microsoft.com/office/drawing/2014/main" id="{11B17385-A0A7-4802-8997-386F1D6DC867}"/>
                </a:ext>
              </a:extLst>
            </p:cNvPr>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53" name="Oval 13">
              <a:extLst>
                <a:ext uri="{FF2B5EF4-FFF2-40B4-BE49-F238E27FC236}">
                  <a16:creationId xmlns:a16="http://schemas.microsoft.com/office/drawing/2014/main" id="{3F9DE0EE-C670-4EA3-BF84-759DCE3E667A}"/>
                </a:ext>
              </a:extLst>
            </p:cNvPr>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54" name="Oval 14">
              <a:extLst>
                <a:ext uri="{FF2B5EF4-FFF2-40B4-BE49-F238E27FC236}">
                  <a16:creationId xmlns:a16="http://schemas.microsoft.com/office/drawing/2014/main" id="{CFAA5478-35D5-4906-8869-78E66752FBC9}"/>
                </a:ext>
              </a:extLst>
            </p:cNvPr>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55" name="Oval 15">
              <a:extLst>
                <a:ext uri="{FF2B5EF4-FFF2-40B4-BE49-F238E27FC236}">
                  <a16:creationId xmlns:a16="http://schemas.microsoft.com/office/drawing/2014/main" id="{D1EEC6CF-47DC-47CA-997F-A231C61621D7}"/>
                </a:ext>
              </a:extLst>
            </p:cNvPr>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56" name="Oval 16">
              <a:extLst>
                <a:ext uri="{FF2B5EF4-FFF2-40B4-BE49-F238E27FC236}">
                  <a16:creationId xmlns:a16="http://schemas.microsoft.com/office/drawing/2014/main" id="{F6C835F9-AC6F-4011-8EB8-F90611B14527}"/>
                </a:ext>
              </a:extLst>
            </p:cNvPr>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57" name="Oval 17">
              <a:extLst>
                <a:ext uri="{FF2B5EF4-FFF2-40B4-BE49-F238E27FC236}">
                  <a16:creationId xmlns:a16="http://schemas.microsoft.com/office/drawing/2014/main" id="{10BC7CA8-3DE1-4C9B-B1AA-490E7955F1A3}"/>
                </a:ext>
              </a:extLst>
            </p:cNvPr>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58" name="Oval 18">
              <a:extLst>
                <a:ext uri="{FF2B5EF4-FFF2-40B4-BE49-F238E27FC236}">
                  <a16:creationId xmlns:a16="http://schemas.microsoft.com/office/drawing/2014/main" id="{9F6A8E7B-D0DD-45BB-90ED-06D48D43C17B}"/>
                </a:ext>
              </a:extLst>
            </p:cNvPr>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59" name="Oval 19">
              <a:extLst>
                <a:ext uri="{FF2B5EF4-FFF2-40B4-BE49-F238E27FC236}">
                  <a16:creationId xmlns:a16="http://schemas.microsoft.com/office/drawing/2014/main" id="{459F08F8-B27C-4FCF-858B-A7A4253BD5B8}"/>
                </a:ext>
              </a:extLst>
            </p:cNvPr>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60" name="Oval 20">
              <a:extLst>
                <a:ext uri="{FF2B5EF4-FFF2-40B4-BE49-F238E27FC236}">
                  <a16:creationId xmlns:a16="http://schemas.microsoft.com/office/drawing/2014/main" id="{11C02092-56B0-4403-82E2-26EF7F41A632}"/>
                </a:ext>
              </a:extLst>
            </p:cNvPr>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61" name="Oval 21">
              <a:extLst>
                <a:ext uri="{FF2B5EF4-FFF2-40B4-BE49-F238E27FC236}">
                  <a16:creationId xmlns:a16="http://schemas.microsoft.com/office/drawing/2014/main" id="{4E1CDF6C-9E66-4FE6-AA1A-D896B9671641}"/>
                </a:ext>
              </a:extLst>
            </p:cNvPr>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62" name="Oval 22">
              <a:extLst>
                <a:ext uri="{FF2B5EF4-FFF2-40B4-BE49-F238E27FC236}">
                  <a16:creationId xmlns:a16="http://schemas.microsoft.com/office/drawing/2014/main" id="{33BFF3E9-9D02-4ED6-B235-2C598646C7B4}"/>
                </a:ext>
              </a:extLst>
            </p:cNvPr>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63" name="Oval 23">
              <a:extLst>
                <a:ext uri="{FF2B5EF4-FFF2-40B4-BE49-F238E27FC236}">
                  <a16:creationId xmlns:a16="http://schemas.microsoft.com/office/drawing/2014/main" id="{39399877-96C2-40AA-ABC6-9535D95D2A28}"/>
                </a:ext>
              </a:extLst>
            </p:cNvPr>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64" name="Oval 24">
              <a:extLst>
                <a:ext uri="{FF2B5EF4-FFF2-40B4-BE49-F238E27FC236}">
                  <a16:creationId xmlns:a16="http://schemas.microsoft.com/office/drawing/2014/main" id="{BB9CAF6E-E7B4-4CD2-B8EA-79440CBFAFDE}"/>
                </a:ext>
              </a:extLst>
            </p:cNvPr>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65" name="Oval 25">
              <a:extLst>
                <a:ext uri="{FF2B5EF4-FFF2-40B4-BE49-F238E27FC236}">
                  <a16:creationId xmlns:a16="http://schemas.microsoft.com/office/drawing/2014/main" id="{1043FB17-838C-444D-A9BF-76291D4E5C5D}"/>
                </a:ext>
              </a:extLst>
            </p:cNvPr>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66" name="Oval 26">
              <a:extLst>
                <a:ext uri="{FF2B5EF4-FFF2-40B4-BE49-F238E27FC236}">
                  <a16:creationId xmlns:a16="http://schemas.microsoft.com/office/drawing/2014/main" id="{C0EBC735-C39C-4773-9B44-0D2FEE030704}"/>
                </a:ext>
              </a:extLst>
            </p:cNvPr>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67" name="Oval 27">
              <a:extLst>
                <a:ext uri="{FF2B5EF4-FFF2-40B4-BE49-F238E27FC236}">
                  <a16:creationId xmlns:a16="http://schemas.microsoft.com/office/drawing/2014/main" id="{78D7C324-BD0F-4E2F-81E6-154279888E69}"/>
                </a:ext>
              </a:extLst>
            </p:cNvPr>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68" name="Oval 28">
              <a:extLst>
                <a:ext uri="{FF2B5EF4-FFF2-40B4-BE49-F238E27FC236}">
                  <a16:creationId xmlns:a16="http://schemas.microsoft.com/office/drawing/2014/main" id="{311595AA-9435-47D2-8DC4-4D1B6A551345}"/>
                </a:ext>
              </a:extLst>
            </p:cNvPr>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69" name="Oval 29">
              <a:extLst>
                <a:ext uri="{FF2B5EF4-FFF2-40B4-BE49-F238E27FC236}">
                  <a16:creationId xmlns:a16="http://schemas.microsoft.com/office/drawing/2014/main" id="{336F8218-8236-41B4-9604-ACA61D3349DA}"/>
                </a:ext>
              </a:extLst>
            </p:cNvPr>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70" name="Oval 30">
              <a:extLst>
                <a:ext uri="{FF2B5EF4-FFF2-40B4-BE49-F238E27FC236}">
                  <a16:creationId xmlns:a16="http://schemas.microsoft.com/office/drawing/2014/main" id="{1618446F-8E22-420A-8D13-011969EE15EB}"/>
                </a:ext>
              </a:extLst>
            </p:cNvPr>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71" name="Oval 31">
              <a:extLst>
                <a:ext uri="{FF2B5EF4-FFF2-40B4-BE49-F238E27FC236}">
                  <a16:creationId xmlns:a16="http://schemas.microsoft.com/office/drawing/2014/main" id="{8613D664-5C97-496A-9957-2AE08B565091}"/>
                </a:ext>
              </a:extLst>
            </p:cNvPr>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72" name="Oval 32">
              <a:extLst>
                <a:ext uri="{FF2B5EF4-FFF2-40B4-BE49-F238E27FC236}">
                  <a16:creationId xmlns:a16="http://schemas.microsoft.com/office/drawing/2014/main" id="{CF057EA7-320D-4E5B-BA3E-E66C106D8F10}"/>
                </a:ext>
              </a:extLst>
            </p:cNvPr>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73" name="Oval 33">
              <a:extLst>
                <a:ext uri="{FF2B5EF4-FFF2-40B4-BE49-F238E27FC236}">
                  <a16:creationId xmlns:a16="http://schemas.microsoft.com/office/drawing/2014/main" id="{EB2140ED-4392-49CB-9AC9-8D9E79A97E8A}"/>
                </a:ext>
              </a:extLst>
            </p:cNvPr>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74" name="Oval 34">
              <a:extLst>
                <a:ext uri="{FF2B5EF4-FFF2-40B4-BE49-F238E27FC236}">
                  <a16:creationId xmlns:a16="http://schemas.microsoft.com/office/drawing/2014/main" id="{EFC9D5ED-DC70-4CC8-9F59-D0DEB007BDFE}"/>
                </a:ext>
              </a:extLst>
            </p:cNvPr>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75" name="Oval 35">
              <a:extLst>
                <a:ext uri="{FF2B5EF4-FFF2-40B4-BE49-F238E27FC236}">
                  <a16:creationId xmlns:a16="http://schemas.microsoft.com/office/drawing/2014/main" id="{E4560C02-FD5B-4A24-BDA4-EDAAEB4C722B}"/>
                </a:ext>
              </a:extLst>
            </p:cNvPr>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76" name="Oval 36">
              <a:extLst>
                <a:ext uri="{FF2B5EF4-FFF2-40B4-BE49-F238E27FC236}">
                  <a16:creationId xmlns:a16="http://schemas.microsoft.com/office/drawing/2014/main" id="{9FF43360-470B-4E91-BBC6-56D03CA787D4}"/>
                </a:ext>
              </a:extLst>
            </p:cNvPr>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77" name="Oval 37">
              <a:extLst>
                <a:ext uri="{FF2B5EF4-FFF2-40B4-BE49-F238E27FC236}">
                  <a16:creationId xmlns:a16="http://schemas.microsoft.com/office/drawing/2014/main" id="{6FF7A060-8D6E-4CE3-BD0F-72A49F796652}"/>
                </a:ext>
              </a:extLst>
            </p:cNvPr>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78" name="Oval 38">
              <a:extLst>
                <a:ext uri="{FF2B5EF4-FFF2-40B4-BE49-F238E27FC236}">
                  <a16:creationId xmlns:a16="http://schemas.microsoft.com/office/drawing/2014/main" id="{562D44B8-42CB-4293-8DDD-20AFC6ABE4EB}"/>
                </a:ext>
              </a:extLst>
            </p:cNvPr>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sp>
          <p:nvSpPr>
            <p:cNvPr id="10279" name="Oval 39">
              <a:extLst>
                <a:ext uri="{FF2B5EF4-FFF2-40B4-BE49-F238E27FC236}">
                  <a16:creationId xmlns:a16="http://schemas.microsoft.com/office/drawing/2014/main" id="{F54E9F8E-8977-471F-94AF-A560E42AA949}"/>
                </a:ext>
              </a:extLst>
            </p:cNvPr>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cs-CZ"/>
            </a:p>
          </p:txBody>
        </p:sp>
      </p:gr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l" rtl="0" fontAlgn="base">
        <a:spcBef>
          <a:spcPct val="0"/>
        </a:spcBef>
        <a:spcAft>
          <a:spcPct val="0"/>
        </a:spcAft>
        <a:defRPr sz="3900" b="1" kern="1200">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defRPr>
      </a:lvl2pPr>
      <a:lvl3pPr algn="l" rtl="0" fontAlgn="base">
        <a:spcBef>
          <a:spcPct val="0"/>
        </a:spcBef>
        <a:spcAft>
          <a:spcPct val="0"/>
        </a:spcAft>
        <a:defRPr sz="3900" b="1">
          <a:solidFill>
            <a:schemeClr val="tx2"/>
          </a:solidFill>
          <a:latin typeface="Arial" panose="020B0604020202020204" pitchFamily="34" charset="0"/>
        </a:defRPr>
      </a:lvl3pPr>
      <a:lvl4pPr algn="l" rtl="0" fontAlgn="base">
        <a:spcBef>
          <a:spcPct val="0"/>
        </a:spcBef>
        <a:spcAft>
          <a:spcPct val="0"/>
        </a:spcAft>
        <a:defRPr sz="3900" b="1">
          <a:solidFill>
            <a:schemeClr val="tx2"/>
          </a:solidFill>
          <a:latin typeface="Arial" panose="020B0604020202020204" pitchFamily="34" charset="0"/>
        </a:defRPr>
      </a:lvl4pPr>
      <a:lvl5pPr algn="l" rtl="0" fontAlgn="base">
        <a:spcBef>
          <a:spcPct val="0"/>
        </a:spcBef>
        <a:spcAft>
          <a:spcPct val="0"/>
        </a:spcAft>
        <a:defRPr sz="3900" b="1">
          <a:solidFill>
            <a:schemeClr val="tx2"/>
          </a:solidFill>
          <a:latin typeface="Arial" panose="020B0604020202020204" pitchFamily="34" charset="0"/>
        </a:defRPr>
      </a:lvl5pPr>
      <a:lvl6pPr marL="457200" algn="l" rtl="0" fontAlgn="base">
        <a:spcBef>
          <a:spcPct val="0"/>
        </a:spcBef>
        <a:spcAft>
          <a:spcPct val="0"/>
        </a:spcAft>
        <a:defRPr sz="3900" b="1">
          <a:solidFill>
            <a:schemeClr val="tx2"/>
          </a:solidFill>
          <a:latin typeface="Arial" panose="020B0604020202020204" pitchFamily="34" charset="0"/>
        </a:defRPr>
      </a:lvl6pPr>
      <a:lvl7pPr marL="914400" algn="l" rtl="0" fontAlgn="base">
        <a:spcBef>
          <a:spcPct val="0"/>
        </a:spcBef>
        <a:spcAft>
          <a:spcPct val="0"/>
        </a:spcAft>
        <a:defRPr sz="3900" b="1">
          <a:solidFill>
            <a:schemeClr val="tx2"/>
          </a:solidFill>
          <a:latin typeface="Arial" panose="020B0604020202020204" pitchFamily="34" charset="0"/>
        </a:defRPr>
      </a:lvl7pPr>
      <a:lvl8pPr marL="1371600" algn="l" rtl="0" fontAlgn="base">
        <a:spcBef>
          <a:spcPct val="0"/>
        </a:spcBef>
        <a:spcAft>
          <a:spcPct val="0"/>
        </a:spcAft>
        <a:defRPr sz="3900" b="1">
          <a:solidFill>
            <a:schemeClr val="tx2"/>
          </a:solidFill>
          <a:latin typeface="Arial" panose="020B0604020202020204" pitchFamily="34" charset="0"/>
        </a:defRPr>
      </a:lvl8pPr>
      <a:lvl9pPr marL="1828800" algn="l" rtl="0" fontAlgn="base">
        <a:spcBef>
          <a:spcPct val="0"/>
        </a:spcBef>
        <a:spcAft>
          <a:spcPct val="0"/>
        </a:spcAft>
        <a:defRPr sz="39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fontAlgn="base">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fontAlgn="base">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fontAlgn="base">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forums.tomshardware.com/threads/top-5-worst-cpus-ever-in-my-opinion.3352254" TargetMode="External"/><Relationship Id="rId2" Type="http://schemas.openxmlformats.org/officeDocument/2006/relationships/hyperlink" Target="https://www.extremetech.com/computing/274650-the-worst-cpus-ever-mad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4288E13-DA21-4A5C-9A3D-F9CCD1CD5584}"/>
              </a:ext>
            </a:extLst>
          </p:cNvPr>
          <p:cNvSpPr>
            <a:spLocks noGrp="1" noChangeArrowheads="1"/>
          </p:cNvSpPr>
          <p:nvPr>
            <p:ph type="ctrTitle"/>
          </p:nvPr>
        </p:nvSpPr>
        <p:spPr/>
        <p:txBody>
          <a:bodyPr/>
          <a:lstStyle/>
          <a:p>
            <a:r>
              <a:rPr lang="cs-CZ" altLang="cs-CZ" dirty="0"/>
              <a:t>Procesory</a:t>
            </a:r>
            <a:br>
              <a:rPr lang="cs-CZ" altLang="cs-CZ" dirty="0"/>
            </a:br>
            <a:r>
              <a:rPr lang="cs-CZ" altLang="cs-CZ" dirty="0"/>
              <a:t>Intel Pentium </a:t>
            </a:r>
          </a:p>
        </p:txBody>
      </p:sp>
      <p:sp>
        <p:nvSpPr>
          <p:cNvPr id="6147" name="Rectangle 3">
            <a:extLst>
              <a:ext uri="{FF2B5EF4-FFF2-40B4-BE49-F238E27FC236}">
                <a16:creationId xmlns:a16="http://schemas.microsoft.com/office/drawing/2014/main" id="{9A69E22F-A70E-4833-AE3F-70827346B85E}"/>
              </a:ext>
            </a:extLst>
          </p:cNvPr>
          <p:cNvSpPr>
            <a:spLocks noGrp="1" noChangeArrowheads="1"/>
          </p:cNvSpPr>
          <p:nvPr>
            <p:ph type="subTitle" idx="1"/>
          </p:nvPr>
        </p:nvSpPr>
        <p:spPr>
          <a:xfrm>
            <a:off x="849313" y="3076576"/>
            <a:ext cx="6248400" cy="2362200"/>
          </a:xfrm>
        </p:spPr>
        <p:txBody>
          <a:bodyPr/>
          <a:lstStyle/>
          <a:p>
            <a:r>
              <a:rPr lang="cs-CZ" altLang="cs-CZ" dirty="0"/>
              <a:t>1997-2006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8226BC1-7E19-405C-84B4-095B7168A62E}"/>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Intel Celeron</a:t>
            </a:r>
          </a:p>
        </p:txBody>
      </p:sp>
      <p:sp>
        <p:nvSpPr>
          <p:cNvPr id="29699" name="Rectangle 3">
            <a:extLst>
              <a:ext uri="{FF2B5EF4-FFF2-40B4-BE49-F238E27FC236}">
                <a16:creationId xmlns:a16="http://schemas.microsoft.com/office/drawing/2014/main" id="{6B269991-30CD-4092-9E77-47075CB33DF6}"/>
              </a:ext>
            </a:extLst>
          </p:cNvPr>
          <p:cNvSpPr>
            <a:spLocks noGrp="1" noChangeArrowheads="1"/>
          </p:cNvSpPr>
          <p:nvPr>
            <p:ph type="body" idx="1"/>
          </p:nvPr>
        </p:nvSpPr>
        <p:spPr>
          <a:xfrm>
            <a:off x="457200" y="1719263"/>
            <a:ext cx="8229600" cy="4506912"/>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dirty="0"/>
              <a:t>V dubnu </a:t>
            </a:r>
            <a:r>
              <a:rPr lang="cs-CZ" altLang="cs-CZ" sz="1900" b="1" dirty="0"/>
              <a:t>1998 </a:t>
            </a:r>
            <a:r>
              <a:rPr lang="cs-CZ" altLang="cs-CZ" sz="1900" dirty="0"/>
              <a:t>představena levnější verze Pentia II pod názvem </a:t>
            </a:r>
            <a:r>
              <a:rPr lang="cs-CZ" altLang="cs-CZ" sz="1900" b="1" dirty="0"/>
              <a:t>Intel </a:t>
            </a:r>
            <a:r>
              <a:rPr lang="cs-CZ" altLang="cs-CZ" sz="1900" b="1" dirty="0" err="1"/>
              <a:t>Celeron</a:t>
            </a:r>
            <a:endParaRPr lang="cs-CZ" altLang="cs-CZ" sz="1900" b="1" dirty="0"/>
          </a:p>
          <a:p>
            <a:pPr marL="341313" indent="-341313" algn="just"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dirty="0"/>
              <a:t>Tyto  procesory </a:t>
            </a:r>
            <a:r>
              <a:rPr lang="cs-CZ" altLang="cs-CZ" sz="1900" b="1" dirty="0"/>
              <a:t>nemají</a:t>
            </a:r>
            <a:r>
              <a:rPr lang="cs-CZ" altLang="cs-CZ" sz="1900" dirty="0"/>
              <a:t> integrovanou </a:t>
            </a:r>
            <a:r>
              <a:rPr lang="cs-CZ" altLang="cs-CZ" sz="1900" dirty="0" err="1"/>
              <a:t>pamět</a:t>
            </a:r>
            <a:r>
              <a:rPr lang="cs-CZ" altLang="cs-CZ" sz="1900" dirty="0"/>
              <a:t> </a:t>
            </a:r>
            <a:r>
              <a:rPr lang="cs-CZ" altLang="cs-CZ" sz="1900" b="1" dirty="0"/>
              <a:t>L2 </a:t>
            </a:r>
            <a:r>
              <a:rPr lang="cs-CZ" altLang="cs-CZ" sz="1900" b="1" dirty="0" err="1"/>
              <a:t>cache</a:t>
            </a:r>
            <a:r>
              <a:rPr lang="cs-CZ" altLang="cs-CZ" sz="1900" dirty="0"/>
              <a:t>, čímž ztrácejí na výkonu (mají pouze malou </a:t>
            </a:r>
            <a:r>
              <a:rPr lang="cs-CZ" altLang="cs-CZ" sz="1900" b="1" dirty="0"/>
              <a:t>L1 </a:t>
            </a:r>
            <a:r>
              <a:rPr lang="cs-CZ" altLang="cs-CZ" sz="1900" b="1" dirty="0" err="1"/>
              <a:t>cache</a:t>
            </a:r>
            <a:r>
              <a:rPr lang="cs-CZ" altLang="cs-CZ" sz="1900" dirty="0"/>
              <a:t> 32 kB)</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b="1" dirty="0" err="1"/>
              <a:t>Celeron</a:t>
            </a:r>
            <a:r>
              <a:rPr lang="cs-CZ" altLang="cs-CZ" sz="1900" dirty="0"/>
              <a:t> je nabízen na </a:t>
            </a:r>
            <a:r>
              <a:rPr lang="cs-CZ" altLang="cs-CZ" sz="1900" dirty="0" err="1"/>
              <a:t>prac</a:t>
            </a:r>
            <a:r>
              <a:rPr lang="cs-CZ" altLang="cs-CZ" sz="1900" dirty="0"/>
              <a:t>. frekvenci </a:t>
            </a:r>
            <a:r>
              <a:rPr lang="cs-CZ" altLang="cs-CZ" sz="1900" b="1" dirty="0"/>
              <a:t>333MHz až 500MHz</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dirty="0"/>
              <a:t>Procesor se velmi dobře prodával (oproti plnohodnotnému Pentiu II byl až </a:t>
            </a:r>
            <a:r>
              <a:rPr lang="cs-CZ" altLang="cs-CZ" sz="1900" b="1" dirty="0"/>
              <a:t>o polovinu levnější</a:t>
            </a:r>
            <a:r>
              <a:rPr lang="cs-CZ" altLang="cs-CZ" sz="1900" dirty="0"/>
              <a:t>, ale bohužel také odpovídajícím způsobem </a:t>
            </a:r>
            <a:r>
              <a:rPr lang="cs-CZ" altLang="cs-CZ" sz="1900" b="1" dirty="0"/>
              <a:t>pomalejší</a:t>
            </a:r>
            <a:r>
              <a:rPr lang="cs-CZ" altLang="cs-CZ" sz="1900" dirty="0"/>
              <a:t>)</a:t>
            </a:r>
          </a:p>
          <a:p>
            <a:pPr marL="341313" indent="-341313" defTabSz="449263">
              <a:lnSpc>
                <a:spcPct val="80000"/>
              </a:lnSpc>
              <a:spcBef>
                <a:spcPts val="475"/>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900" dirty="0"/>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dirty="0"/>
              <a:t>Vyráběl  se také</a:t>
            </a:r>
            <a:r>
              <a:rPr lang="cs-CZ" altLang="cs-CZ" sz="1900" b="1" dirty="0"/>
              <a:t> </a:t>
            </a:r>
            <a:r>
              <a:rPr lang="cs-CZ" altLang="cs-CZ" sz="1900" b="1" dirty="0" err="1"/>
              <a:t>Celeron</a:t>
            </a:r>
            <a:r>
              <a:rPr lang="cs-CZ" altLang="cs-CZ" sz="1900" b="1" dirty="0"/>
              <a:t> A (</a:t>
            </a:r>
            <a:r>
              <a:rPr lang="cs-CZ" altLang="cs-CZ" sz="1900" b="1" dirty="0" err="1"/>
              <a:t>Mendocino</a:t>
            </a:r>
            <a:r>
              <a:rPr lang="cs-CZ" altLang="cs-CZ" sz="1900" b="1" dirty="0"/>
              <a:t>)</a:t>
            </a:r>
            <a:r>
              <a:rPr lang="cs-CZ" altLang="cs-CZ" sz="1900" dirty="0"/>
              <a:t>, který disponuje L2 pamětí o kapacitě 128kB (tj. pouze 1/4 oproti Pentium II), ale běží na plné pracovní frekvenci mikroprocesoru na rozdíl od L2 Pentia II, které pracuje na poloviční rychlosti</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900" dirty="0"/>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dirty="0"/>
              <a:t>Označení </a:t>
            </a:r>
            <a:r>
              <a:rPr lang="cs-CZ" altLang="cs-CZ" sz="1900" b="1" dirty="0" err="1"/>
              <a:t>Celeron</a:t>
            </a:r>
            <a:r>
              <a:rPr lang="cs-CZ" altLang="cs-CZ" sz="1900" dirty="0"/>
              <a:t> pak Intel používá i při označování dalších generací procesorů Pentium – Samotný pojem </a:t>
            </a:r>
            <a:r>
              <a:rPr lang="cs-CZ" altLang="cs-CZ" sz="1900" dirty="0" err="1"/>
              <a:t>Celeron</a:t>
            </a:r>
            <a:r>
              <a:rPr lang="cs-CZ" altLang="cs-CZ" sz="1900" dirty="0"/>
              <a:t> nemá význam, pokud neuvedeme přesně, o jaké jádro se jedná</a:t>
            </a:r>
          </a:p>
          <a:p>
            <a:pPr marL="341313" indent="-341313" defTabSz="449263">
              <a:lnSpc>
                <a:spcPct val="80000"/>
              </a:lnSpc>
              <a:spcBef>
                <a:spcPts val="475"/>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9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996384C-11AA-4799-A1E9-854C3BCDCCB7}"/>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Pentium II Xeon</a:t>
            </a:r>
          </a:p>
        </p:txBody>
      </p:sp>
      <p:sp>
        <p:nvSpPr>
          <p:cNvPr id="31747" name="Rectangle 3">
            <a:extLst>
              <a:ext uri="{FF2B5EF4-FFF2-40B4-BE49-F238E27FC236}">
                <a16:creationId xmlns:a16="http://schemas.microsoft.com/office/drawing/2014/main" id="{D666B781-8333-4F62-B670-6C73A0C67B84}"/>
              </a:ext>
            </a:extLst>
          </p:cNvPr>
          <p:cNvSpPr>
            <a:spLocks noGrp="1" noChangeArrowheads="1"/>
          </p:cNvSpPr>
          <p:nvPr>
            <p:ph type="body" idx="1"/>
          </p:nvPr>
        </p:nvSpPr>
        <p:spPr>
          <a:xfrm>
            <a:off x="457200" y="1719263"/>
            <a:ext cx="8231188" cy="441325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Nejluxusnější a nejdražší model Pentia II</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Určen pro výkonné </a:t>
            </a:r>
            <a:r>
              <a:rPr lang="cs-CZ" altLang="cs-CZ" sz="2000" b="1" dirty="0"/>
              <a:t>serverové stanice</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Vnější sběrnice běží na 100 MHz</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Volitelná kapacita L2 paměti - 512 kB, 1024 kB nebo až 2048 kB</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L2 </a:t>
            </a:r>
            <a:r>
              <a:rPr lang="cs-CZ" altLang="cs-CZ" sz="2000" dirty="0" err="1"/>
              <a:t>Cache</a:t>
            </a:r>
            <a:r>
              <a:rPr lang="cs-CZ" altLang="cs-CZ" sz="2000" dirty="0"/>
              <a:t> paměť běžela na plné frekvenci jádra procesoru (ty byly 400 a 450MHz) – tedy L2 </a:t>
            </a:r>
            <a:r>
              <a:rPr lang="cs-CZ" altLang="cs-CZ" sz="2000" dirty="0" err="1"/>
              <a:t>cache</a:t>
            </a:r>
            <a:r>
              <a:rPr lang="cs-CZ" altLang="cs-CZ" sz="2000" dirty="0"/>
              <a:t> je stejně rychlá jako L1</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Vývody procesoru pro </a:t>
            </a:r>
            <a:r>
              <a:rPr lang="cs-CZ" altLang="cs-CZ" sz="2000" b="1" dirty="0"/>
              <a:t>Slot2</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2000" dirty="0"/>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Obchodní </a:t>
            </a:r>
            <a:r>
              <a:rPr lang="en-US" altLang="cs-CZ" sz="2000" dirty="0" err="1"/>
              <a:t>zna</a:t>
            </a:r>
            <a:r>
              <a:rPr lang="cs-CZ" altLang="cs-CZ" sz="2000" dirty="0" err="1"/>
              <a:t>čka</a:t>
            </a:r>
            <a:r>
              <a:rPr lang="cs-CZ" altLang="cs-CZ" sz="2000" dirty="0"/>
              <a:t> </a:t>
            </a:r>
            <a:r>
              <a:rPr lang="cs-CZ" altLang="cs-CZ" sz="2000" b="1" dirty="0" err="1"/>
              <a:t>Xeon</a:t>
            </a:r>
            <a:r>
              <a:rPr lang="cs-CZ" altLang="cs-CZ" sz="2000" dirty="0"/>
              <a:t> se ujala a byla používána i u dalších řad Pentií (Pentium III, Pentium IV) pro označení nejdražších typů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4DCB657-71AB-4177-9F27-788EE6850D53}"/>
              </a:ext>
            </a:extLst>
          </p:cNvPr>
          <p:cNvSpPr>
            <a:spLocks noGrp="1"/>
          </p:cNvSpPr>
          <p:nvPr>
            <p:ph type="title"/>
          </p:nvPr>
        </p:nvSpPr>
        <p:spPr/>
        <p:txBody>
          <a:bodyPr/>
          <a:lstStyle/>
          <a:p>
            <a:r>
              <a:rPr lang="cs-CZ" dirty="0"/>
              <a:t>Pentium II </a:t>
            </a:r>
            <a:r>
              <a:rPr lang="cs-CZ" dirty="0" err="1"/>
              <a:t>Xeon</a:t>
            </a:r>
            <a:endParaRPr lang="cs-CZ" dirty="0"/>
          </a:p>
        </p:txBody>
      </p:sp>
      <p:pic>
        <p:nvPicPr>
          <p:cNvPr id="5" name="Zástupný obsah 4">
            <a:extLst>
              <a:ext uri="{FF2B5EF4-FFF2-40B4-BE49-F238E27FC236}">
                <a16:creationId xmlns:a16="http://schemas.microsoft.com/office/drawing/2014/main" id="{C3E04998-98AB-4249-9F81-C41260BC0D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628800"/>
            <a:ext cx="6120680" cy="5055682"/>
          </a:xfrm>
        </p:spPr>
      </p:pic>
    </p:spTree>
    <p:extLst>
      <p:ext uri="{BB962C8B-B14F-4D97-AF65-F5344CB8AC3E}">
        <p14:creationId xmlns:p14="http://schemas.microsoft.com/office/powerpoint/2010/main" val="3048688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EEA9A16-8FE3-4F7E-9C6D-5BFB40914BCF}"/>
              </a:ext>
            </a:extLst>
          </p:cNvPr>
          <p:cNvSpPr>
            <a:spLocks noGrp="1" noChangeArrowheads="1"/>
          </p:cNvSpPr>
          <p:nvPr>
            <p:ph type="title"/>
          </p:nvPr>
        </p:nvSpPr>
        <p:spPr>
          <a:xfrm>
            <a:off x="395288" y="333375"/>
            <a:ext cx="7543800" cy="796925"/>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Intel Pentium III</a:t>
            </a:r>
          </a:p>
        </p:txBody>
      </p:sp>
      <p:sp>
        <p:nvSpPr>
          <p:cNvPr id="33795" name="Rectangle 3">
            <a:extLst>
              <a:ext uri="{FF2B5EF4-FFF2-40B4-BE49-F238E27FC236}">
                <a16:creationId xmlns:a16="http://schemas.microsoft.com/office/drawing/2014/main" id="{8CCAFCBE-B952-4D39-B663-B236F86DDCF3}"/>
              </a:ext>
            </a:extLst>
          </p:cNvPr>
          <p:cNvSpPr>
            <a:spLocks noGrp="1" noChangeArrowheads="1"/>
          </p:cNvSpPr>
          <p:nvPr>
            <p:ph type="body" idx="1"/>
          </p:nvPr>
        </p:nvSpPr>
        <p:spPr>
          <a:xfrm>
            <a:off x="323850" y="1125538"/>
            <a:ext cx="7772400" cy="5440362"/>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Uvedeno na trh v květnu </a:t>
            </a:r>
            <a:r>
              <a:rPr lang="cs-CZ" altLang="cs-CZ" sz="1800" b="1" dirty="0"/>
              <a:t>1999</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70 nových instrukcí </a:t>
            </a:r>
            <a:r>
              <a:rPr lang="cs-CZ" altLang="cs-CZ" sz="1800" b="1" dirty="0"/>
              <a:t>SSE</a:t>
            </a:r>
            <a:r>
              <a:rPr lang="cs-CZ" altLang="cs-CZ" sz="1800" dirty="0"/>
              <a:t> (</a:t>
            </a:r>
            <a:r>
              <a:rPr lang="cs-CZ" altLang="cs-CZ" sz="1800" dirty="0" err="1"/>
              <a:t>Streaming</a:t>
            </a:r>
            <a:r>
              <a:rPr lang="cs-CZ" altLang="cs-CZ" sz="1800" dirty="0"/>
              <a:t> SIMD </a:t>
            </a:r>
            <a:r>
              <a:rPr lang="cs-CZ" altLang="cs-CZ" sz="1800" dirty="0" err="1"/>
              <a:t>Extensions</a:t>
            </a:r>
            <a:r>
              <a:rPr lang="cs-CZ" altLang="cs-CZ" sz="1800" dirty="0"/>
              <a:t>)</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Procesor je velmi podobný </a:t>
            </a:r>
            <a:r>
              <a:rPr lang="cs-CZ" altLang="cs-CZ" sz="1800" b="1" dirty="0"/>
              <a:t>Pentiu II </a:t>
            </a:r>
            <a:r>
              <a:rPr lang="cs-CZ" altLang="cs-CZ" sz="1800" dirty="0"/>
              <a:t>(a tím pádem i Pentiu Pro)</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b="1" dirty="0" err="1"/>
              <a:t>Pipelining</a:t>
            </a:r>
            <a:r>
              <a:rPr lang="cs-CZ" altLang="cs-CZ" sz="1800" b="1" dirty="0"/>
              <a:t> je zde desetistupňový</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Pracovní frekvence plynule navázaly na Pentium II, takže k dispozici bylo </a:t>
            </a:r>
            <a:r>
              <a:rPr lang="cs-CZ" altLang="cs-CZ" sz="1800" b="1" dirty="0"/>
              <a:t>450 až 600MHz</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Na čipu </a:t>
            </a:r>
            <a:r>
              <a:rPr lang="cs-CZ" altLang="cs-CZ" sz="1800" b="1" dirty="0"/>
              <a:t>9,5 milionů tranzistorů</a:t>
            </a:r>
            <a:r>
              <a:rPr lang="cs-CZ" altLang="cs-CZ" sz="1800" dirty="0"/>
              <a:t> (+ samozřejmě další miliony tranzistorů tvořící strukturu </a:t>
            </a:r>
            <a:r>
              <a:rPr lang="cs-CZ" altLang="cs-CZ" sz="1800" dirty="0" err="1"/>
              <a:t>Cache</a:t>
            </a:r>
            <a:r>
              <a:rPr lang="cs-CZ" altLang="cs-CZ" sz="1800" dirty="0"/>
              <a:t> pamětí)</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b="1" dirty="0"/>
              <a:t>FSB</a:t>
            </a:r>
            <a:r>
              <a:rPr lang="cs-CZ" altLang="cs-CZ" sz="1800" dirty="0"/>
              <a:t> (Front </a:t>
            </a:r>
            <a:r>
              <a:rPr lang="cs-CZ" altLang="cs-CZ" sz="1800" dirty="0" err="1"/>
              <a:t>Side</a:t>
            </a:r>
            <a:r>
              <a:rPr lang="cs-CZ" altLang="cs-CZ" sz="1800" dirty="0"/>
              <a:t> Bus) neboli vnější sběrnice na </a:t>
            </a:r>
            <a:r>
              <a:rPr lang="cs-CZ" altLang="cs-CZ" sz="1800" b="1" dirty="0"/>
              <a:t>100</a:t>
            </a:r>
            <a:r>
              <a:rPr lang="cs-CZ" altLang="cs-CZ" sz="1800" dirty="0"/>
              <a:t> nebo </a:t>
            </a:r>
            <a:r>
              <a:rPr lang="cs-CZ" altLang="cs-CZ" sz="1800" b="1" dirty="0"/>
              <a:t>133 MHz</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Čip obsahoval sériové číslo, které teoreticky umožňovalo jednoznačnou identifikaci daného počítače</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b="1" dirty="0"/>
              <a:t>L1-Cache</a:t>
            </a:r>
            <a:r>
              <a:rPr lang="cs-CZ" altLang="cs-CZ" sz="1800" dirty="0"/>
              <a:t>: 32 kB = 16 + 16 kB (data + instrukce)</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b="1" dirty="0"/>
              <a:t>L2-Cache</a:t>
            </a:r>
            <a:r>
              <a:rPr lang="cs-CZ" altLang="cs-CZ" sz="1800" dirty="0"/>
              <a:t>: 512 kB</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Technologie </a:t>
            </a:r>
            <a:r>
              <a:rPr lang="cs-CZ" altLang="cs-CZ" sz="1800" b="1" dirty="0"/>
              <a:t>0,25 mikrometrů </a:t>
            </a:r>
            <a:r>
              <a:rPr lang="cs-CZ" altLang="cs-CZ" sz="1800" dirty="0"/>
              <a:t>(původní jádro </a:t>
            </a:r>
            <a:r>
              <a:rPr lang="cs-CZ" altLang="cs-CZ" sz="1800" b="1" dirty="0" err="1"/>
              <a:t>Katmai</a:t>
            </a:r>
            <a:r>
              <a:rPr lang="cs-CZ" altLang="cs-CZ" sz="1800" dirty="0"/>
              <a:t>)</a:t>
            </a:r>
            <a:endParaRPr lang="cs-CZ" altLang="cs-CZ" sz="1800" b="1" dirty="0"/>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Takt: 450 – 600 MHz</a:t>
            </a:r>
          </a:p>
          <a:p>
            <a:pPr marL="690563" lvl="1" defTabSz="449263">
              <a:spcBef>
                <a:spcPts val="45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100 MHz FSB: 450, 500, 550, 600 MHz</a:t>
            </a:r>
          </a:p>
          <a:p>
            <a:pPr marL="690563" lvl="1" defTabSz="449263">
              <a:spcBef>
                <a:spcPts val="45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133 MHz FSB: 533, 600 MHz</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F7B4345-8F54-46E2-84CC-A26ABA056F53}"/>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dirty="0"/>
              <a:t>Pentium III</a:t>
            </a:r>
            <a:br>
              <a:rPr lang="cs-CZ" altLang="cs-CZ" dirty="0"/>
            </a:br>
            <a:r>
              <a:rPr lang="cs-CZ" altLang="cs-CZ" dirty="0" err="1"/>
              <a:t>Coppermine</a:t>
            </a:r>
            <a:endParaRPr lang="cs-CZ" altLang="cs-CZ" dirty="0"/>
          </a:p>
        </p:txBody>
      </p:sp>
      <p:sp>
        <p:nvSpPr>
          <p:cNvPr id="35843" name="Rectangle 3">
            <a:extLst>
              <a:ext uri="{FF2B5EF4-FFF2-40B4-BE49-F238E27FC236}">
                <a16:creationId xmlns:a16="http://schemas.microsoft.com/office/drawing/2014/main" id="{A9898BBE-0E83-4721-AE8C-32A928EE49D5}"/>
              </a:ext>
            </a:extLst>
          </p:cNvPr>
          <p:cNvSpPr>
            <a:spLocks noGrp="1" noChangeArrowheads="1"/>
          </p:cNvSpPr>
          <p:nvPr>
            <p:ph type="body" idx="1"/>
          </p:nvPr>
        </p:nvSpPr>
        <p:spPr>
          <a:xfrm>
            <a:off x="457200" y="1719263"/>
            <a:ext cx="8231188" cy="441325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Rok </a:t>
            </a:r>
            <a:r>
              <a:rPr lang="cs-CZ" altLang="cs-CZ" sz="1700" b="1" dirty="0"/>
              <a:t>1999</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b="1" dirty="0" err="1"/>
              <a:t>Coppermine</a:t>
            </a:r>
            <a:r>
              <a:rPr lang="cs-CZ" altLang="cs-CZ" sz="1700" dirty="0"/>
              <a:t> (</a:t>
            </a:r>
            <a:r>
              <a:rPr lang="cs-CZ" altLang="cs-CZ" sz="1700" dirty="0" err="1"/>
              <a:t>technologe</a:t>
            </a:r>
            <a:r>
              <a:rPr lang="cs-CZ" altLang="cs-CZ" sz="1700" dirty="0"/>
              <a:t> </a:t>
            </a:r>
            <a:r>
              <a:rPr lang="cs-CZ" altLang="cs-CZ" sz="1700" b="1" dirty="0"/>
              <a:t>0.18 µm</a:t>
            </a:r>
            <a:r>
              <a:rPr lang="cs-CZ" altLang="cs-CZ" sz="1700" dirty="0"/>
              <a:t>)</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L1-Cache: 16 + 16 kB (data + instrukce)</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L2-Cache: 256 kB - plná rychlost</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Slot 1 nebo nově </a:t>
            </a:r>
            <a:r>
              <a:rPr lang="cs-CZ" altLang="cs-CZ" sz="1700" dirty="0" err="1"/>
              <a:t>Socket</a:t>
            </a:r>
            <a:r>
              <a:rPr lang="cs-CZ" altLang="cs-CZ" sz="1700" dirty="0"/>
              <a:t> 370 (FC-PGA)</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b="1" dirty="0"/>
              <a:t>FSB</a:t>
            </a:r>
            <a:r>
              <a:rPr lang="cs-CZ" altLang="cs-CZ" sz="1700" dirty="0"/>
              <a:t>: 100, 133 MHz</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Napájecí napětí: 1.6V , 1.65, 1.70 v, 1.75 V (modely s vyšší taktovací frekvencí musely mít i vyšší napájecí napětí)</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Takt: </a:t>
            </a:r>
            <a:r>
              <a:rPr lang="cs-CZ" altLang="cs-CZ" sz="1700" b="1" dirty="0"/>
              <a:t>550 – 1133 MHz</a:t>
            </a:r>
          </a:p>
          <a:p>
            <a:pPr marL="742950" lvl="1" indent="-285750"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500" dirty="0"/>
              <a:t>100 MHz FSB – takt  550, 600, 650, 700, 750, 800, 850, 900, 1000, 1100 MHz (E-</a:t>
            </a:r>
            <a:r>
              <a:rPr lang="cs-CZ" altLang="cs-CZ" sz="1500" dirty="0" err="1"/>
              <a:t>Models</a:t>
            </a:r>
            <a:endParaRPr lang="cs-CZ" altLang="cs-CZ" sz="1500" dirty="0"/>
          </a:p>
          <a:p>
            <a:pPr marL="742950" lvl="1" indent="-285750"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500" dirty="0"/>
              <a:t>133 MHz FSB – takt  533, 600, 667, 733, 800, 866, 933, 1000, 1133 MHz (EB-</a:t>
            </a:r>
            <a:r>
              <a:rPr lang="cs-CZ" altLang="cs-CZ" sz="1500" dirty="0" err="1"/>
              <a:t>Models</a:t>
            </a:r>
            <a:r>
              <a:rPr lang="cs-CZ" altLang="cs-CZ" sz="1500" dirty="0"/>
              <a:t>)</a:t>
            </a:r>
          </a:p>
          <a:p>
            <a:pPr marL="341313" indent="-341313" defTabSz="449263">
              <a:spcBef>
                <a:spcPts val="425"/>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700" dirty="0"/>
          </a:p>
        </p:txBody>
      </p:sp>
      <p:pic>
        <p:nvPicPr>
          <p:cNvPr id="35844" name="Picture 4">
            <a:extLst>
              <a:ext uri="{FF2B5EF4-FFF2-40B4-BE49-F238E27FC236}">
                <a16:creationId xmlns:a16="http://schemas.microsoft.com/office/drawing/2014/main" id="{A56C7CAA-74E0-40BB-B3D0-61B21D05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0"/>
            <a:ext cx="4114800" cy="3086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ovéPole 1">
            <a:extLst>
              <a:ext uri="{FF2B5EF4-FFF2-40B4-BE49-F238E27FC236}">
                <a16:creationId xmlns:a16="http://schemas.microsoft.com/office/drawing/2014/main" id="{1E1C28D9-007C-4B73-BBDF-6E057F5E3B9D}"/>
              </a:ext>
            </a:extLst>
          </p:cNvPr>
          <p:cNvSpPr txBox="1"/>
          <p:nvPr/>
        </p:nvSpPr>
        <p:spPr>
          <a:xfrm>
            <a:off x="539552" y="5517232"/>
            <a:ext cx="8147248" cy="646331"/>
          </a:xfrm>
          <a:prstGeom prst="rect">
            <a:avLst/>
          </a:prstGeom>
          <a:solidFill>
            <a:schemeClr val="accent1">
              <a:lumMod val="40000"/>
              <a:lumOff val="60000"/>
            </a:schemeClr>
          </a:solidFill>
        </p:spPr>
        <p:txBody>
          <a:bodyPr wrap="square" rtlCol="0">
            <a:spAutoFit/>
          </a:bodyPr>
          <a:lstStyle/>
          <a:p>
            <a:r>
              <a:rPr lang="cs-CZ" dirty="0"/>
              <a:t>Okolo roku 2000 se s procesory Pentium III – </a:t>
            </a:r>
            <a:r>
              <a:rPr lang="cs-CZ" dirty="0" err="1"/>
              <a:t>Coppermine</a:t>
            </a:r>
            <a:r>
              <a:rPr lang="cs-CZ" dirty="0"/>
              <a:t> firmě Intel podařilo překonat hranici taktovací frekvence 1 GHz</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Zástupný obsah 7">
            <a:extLst>
              <a:ext uri="{FF2B5EF4-FFF2-40B4-BE49-F238E27FC236}">
                <a16:creationId xmlns:a16="http://schemas.microsoft.com/office/drawing/2014/main" id="{33425328-9EE6-4540-8B43-8F72250172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268760"/>
            <a:ext cx="6336704" cy="4752528"/>
          </a:xfrm>
        </p:spPr>
      </p:pic>
      <p:sp>
        <p:nvSpPr>
          <p:cNvPr id="9" name="TextovéPole 8">
            <a:extLst>
              <a:ext uri="{FF2B5EF4-FFF2-40B4-BE49-F238E27FC236}">
                <a16:creationId xmlns:a16="http://schemas.microsoft.com/office/drawing/2014/main" id="{0B0A51A2-9B82-41FA-BCC3-FA63001A324A}"/>
              </a:ext>
            </a:extLst>
          </p:cNvPr>
          <p:cNvSpPr txBox="1"/>
          <p:nvPr/>
        </p:nvSpPr>
        <p:spPr>
          <a:xfrm>
            <a:off x="899592" y="548680"/>
            <a:ext cx="6624736" cy="646331"/>
          </a:xfrm>
          <a:prstGeom prst="rect">
            <a:avLst/>
          </a:prstGeom>
          <a:noFill/>
        </p:spPr>
        <p:txBody>
          <a:bodyPr wrap="square" rtlCol="0">
            <a:spAutoFit/>
          </a:bodyPr>
          <a:lstStyle/>
          <a:p>
            <a:r>
              <a:rPr lang="cs-CZ" dirty="0"/>
              <a:t>Tato základní deska umožňuje pracovat s Pentiem III s vývody ve variantě </a:t>
            </a:r>
            <a:r>
              <a:rPr lang="cs-CZ" b="1" dirty="0"/>
              <a:t>Slot 1</a:t>
            </a:r>
            <a:r>
              <a:rPr lang="cs-CZ" dirty="0"/>
              <a:t> i </a:t>
            </a:r>
            <a:r>
              <a:rPr lang="cs-CZ" b="1" dirty="0" err="1"/>
              <a:t>Socket</a:t>
            </a:r>
            <a:r>
              <a:rPr lang="cs-CZ" b="1" dirty="0"/>
              <a:t> 370</a:t>
            </a:r>
          </a:p>
        </p:txBody>
      </p:sp>
    </p:spTree>
    <p:extLst>
      <p:ext uri="{BB962C8B-B14F-4D97-AF65-F5344CB8AC3E}">
        <p14:creationId xmlns:p14="http://schemas.microsoft.com/office/powerpoint/2010/main" val="36203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09DE5BF9-9BC7-4404-B828-3DD7EC021B33}"/>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Pentium III</a:t>
            </a:r>
            <a:br>
              <a:rPr lang="cs-CZ" altLang="cs-CZ"/>
            </a:br>
            <a:r>
              <a:rPr lang="cs-CZ" altLang="cs-CZ"/>
              <a:t>Tualatin</a:t>
            </a:r>
          </a:p>
        </p:txBody>
      </p:sp>
      <p:sp>
        <p:nvSpPr>
          <p:cNvPr id="37891" name="Rectangle 3">
            <a:extLst>
              <a:ext uri="{FF2B5EF4-FFF2-40B4-BE49-F238E27FC236}">
                <a16:creationId xmlns:a16="http://schemas.microsoft.com/office/drawing/2014/main" id="{979F80DA-EDC7-4730-A3E7-02B71D32CA9B}"/>
              </a:ext>
            </a:extLst>
          </p:cNvPr>
          <p:cNvSpPr>
            <a:spLocks noGrp="1" noChangeArrowheads="1"/>
          </p:cNvSpPr>
          <p:nvPr>
            <p:ph type="body" idx="1"/>
          </p:nvPr>
        </p:nvSpPr>
        <p:spPr>
          <a:xfrm>
            <a:off x="457200" y="1719263"/>
            <a:ext cx="8231188" cy="441325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Rok </a:t>
            </a:r>
            <a:r>
              <a:rPr lang="cs-CZ" altLang="cs-CZ" sz="1700" b="1" dirty="0"/>
              <a:t>2001</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b="1" dirty="0" err="1"/>
              <a:t>Tualatin</a:t>
            </a:r>
            <a:r>
              <a:rPr lang="cs-CZ" altLang="cs-CZ" sz="1700" dirty="0"/>
              <a:t> (technologie </a:t>
            </a:r>
            <a:r>
              <a:rPr lang="cs-CZ" altLang="cs-CZ" sz="1700" b="1" dirty="0"/>
              <a:t>0.13 µm</a:t>
            </a:r>
            <a:r>
              <a:rPr lang="cs-CZ" altLang="cs-CZ" sz="1700" dirty="0"/>
              <a:t>)</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L1-Cache: 16 + 16 kB (data + instrukce)</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L2-Cache: 256 nebo 512 kB, plná rychlost CPU</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Slot1 již úplně nahrazen rozhraním </a:t>
            </a:r>
            <a:r>
              <a:rPr lang="cs-CZ" altLang="cs-CZ" sz="1700" b="1" dirty="0" err="1"/>
              <a:t>Socket</a:t>
            </a:r>
            <a:r>
              <a:rPr lang="cs-CZ" altLang="cs-CZ" sz="1700" b="1" dirty="0"/>
              <a:t> 370</a:t>
            </a:r>
            <a:r>
              <a:rPr lang="cs-CZ" altLang="cs-CZ" sz="1700" dirty="0"/>
              <a:t> (FC-PGA2)</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b="1" dirty="0"/>
              <a:t>FSB</a:t>
            </a:r>
            <a:r>
              <a:rPr lang="cs-CZ" altLang="cs-CZ" sz="1700" dirty="0"/>
              <a:t>: 133 MHz</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Napájecí napětí: 1,45 V nebo 1,475 V (poprvé se dostáváme těsně pod 1,5 V)</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Všechny chipy </a:t>
            </a:r>
            <a:r>
              <a:rPr lang="cs-CZ" altLang="cs-CZ" sz="1700" dirty="0" err="1"/>
              <a:t>Tualatin</a:t>
            </a:r>
            <a:r>
              <a:rPr lang="cs-CZ" altLang="cs-CZ" sz="1700" dirty="0"/>
              <a:t> mají taktovací frekvenci přes 1 GHz</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Takt: 1000 – 1400 MHz</a:t>
            </a:r>
          </a:p>
          <a:p>
            <a:pPr marL="742950" lvl="1" indent="-285750"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500" dirty="0"/>
              <a:t>Pentium III (256 kB L2-Cache): 1000, 1133, 1200, 1333 MHz</a:t>
            </a:r>
          </a:p>
          <a:p>
            <a:pPr marL="742950" lvl="1" indent="-285750"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500" dirty="0"/>
              <a:t> Pentium III-S (512 kB L2-Cache): 1133, 1266, 1400 MHz</a:t>
            </a:r>
          </a:p>
          <a:p>
            <a:pPr marL="341313" indent="-341313" defTabSz="449263">
              <a:spcBef>
                <a:spcPts val="425"/>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700" dirty="0"/>
          </a:p>
        </p:txBody>
      </p:sp>
      <p:pic>
        <p:nvPicPr>
          <p:cNvPr id="37892" name="Picture 4">
            <a:extLst>
              <a:ext uri="{FF2B5EF4-FFF2-40B4-BE49-F238E27FC236}">
                <a16:creationId xmlns:a16="http://schemas.microsoft.com/office/drawing/2014/main" id="{122A6467-C943-4145-86F5-053F9BA0F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52400"/>
            <a:ext cx="3657600" cy="2743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176059D6-8CCE-4735-841D-1217C39FD3F7}"/>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dirty="0"/>
              <a:t>Intel Pentium IV</a:t>
            </a:r>
          </a:p>
        </p:txBody>
      </p:sp>
      <p:sp>
        <p:nvSpPr>
          <p:cNvPr id="52227" name="Rectangle 3">
            <a:extLst>
              <a:ext uri="{FF2B5EF4-FFF2-40B4-BE49-F238E27FC236}">
                <a16:creationId xmlns:a16="http://schemas.microsoft.com/office/drawing/2014/main" id="{262161E0-EF1A-4068-A6AB-AEE933C8BD06}"/>
              </a:ext>
            </a:extLst>
          </p:cNvPr>
          <p:cNvSpPr>
            <a:spLocks noGrp="1" noChangeArrowheads="1"/>
          </p:cNvSpPr>
          <p:nvPr>
            <p:ph type="body" idx="1"/>
          </p:nvPr>
        </p:nvSpPr>
        <p:spPr>
          <a:xfrm>
            <a:off x="457200" y="1412875"/>
            <a:ext cx="8229600" cy="518447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lnSpc>
                <a:spcPct val="9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Procesor </a:t>
            </a:r>
            <a:r>
              <a:rPr lang="cs-CZ" altLang="cs-CZ" sz="1600" b="1" dirty="0"/>
              <a:t>7. generace</a:t>
            </a:r>
            <a:r>
              <a:rPr lang="cs-CZ" altLang="cs-CZ" sz="1600" dirty="0"/>
              <a:t> řady x86</a:t>
            </a:r>
          </a:p>
          <a:p>
            <a:pPr marL="341313" indent="-341313" defTabSz="449263">
              <a:lnSpc>
                <a:spcPct val="9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Na trh uveden v listopadu </a:t>
            </a:r>
            <a:r>
              <a:rPr lang="cs-CZ" altLang="cs-CZ" sz="1600" b="1" dirty="0"/>
              <a:t>2000, </a:t>
            </a:r>
            <a:r>
              <a:rPr lang="cs-CZ" altLang="cs-CZ" sz="1600" dirty="0"/>
              <a:t>běžně se používá od roku </a:t>
            </a:r>
            <a:r>
              <a:rPr lang="cs-CZ" altLang="cs-CZ" sz="1600" b="1" dirty="0"/>
              <a:t>2001</a:t>
            </a:r>
          </a:p>
          <a:p>
            <a:pPr marL="341313" indent="-341313" defTabSz="449263">
              <a:lnSpc>
                <a:spcPct val="9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Jde o kompletně nově </a:t>
            </a:r>
            <a:r>
              <a:rPr lang="cs-CZ" altLang="cs-CZ" sz="1600" b="1" dirty="0"/>
              <a:t>přepracovaný procesor</a:t>
            </a:r>
            <a:r>
              <a:rPr lang="cs-CZ" altLang="cs-CZ" sz="1600" dirty="0"/>
              <a:t>, který svou architekturou </a:t>
            </a:r>
            <a:r>
              <a:rPr lang="cs-CZ" altLang="cs-CZ" sz="1600" b="1" dirty="0"/>
              <a:t>nenavazuje</a:t>
            </a:r>
            <a:r>
              <a:rPr lang="cs-CZ" altLang="cs-CZ" sz="1600" dirty="0"/>
              <a:t> na své předchůdce (Pentium PRO, Pentium II a Pentium III)</a:t>
            </a:r>
          </a:p>
          <a:p>
            <a:pPr marL="341313" indent="-341313" defTabSz="449263">
              <a:lnSpc>
                <a:spcPct val="9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err="1"/>
              <a:t>Mikroarchitektura</a:t>
            </a:r>
            <a:r>
              <a:rPr lang="cs-CZ" altLang="cs-CZ" sz="1600" dirty="0"/>
              <a:t> </a:t>
            </a:r>
            <a:r>
              <a:rPr lang="cs-CZ" altLang="cs-CZ" sz="1600" b="1" dirty="0" err="1"/>
              <a:t>NetBurst</a:t>
            </a:r>
            <a:endParaRPr lang="cs-CZ" altLang="cs-CZ" sz="1600" b="1" dirty="0"/>
          </a:p>
          <a:p>
            <a:pPr marL="341313" indent="-341313" defTabSz="449263">
              <a:lnSpc>
                <a:spcPct val="9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Nová sada instrukcí </a:t>
            </a:r>
            <a:r>
              <a:rPr lang="cs-CZ" altLang="cs-CZ" sz="1600" b="1" dirty="0"/>
              <a:t>SSE2</a:t>
            </a:r>
          </a:p>
          <a:p>
            <a:pPr marL="341313" indent="-341313" defTabSz="449263">
              <a:lnSpc>
                <a:spcPct val="9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Sběrnice </a:t>
            </a:r>
            <a:r>
              <a:rPr lang="cs-CZ" altLang="cs-CZ" sz="1600" b="1" dirty="0"/>
              <a:t>FSB</a:t>
            </a:r>
            <a:r>
              <a:rPr lang="cs-CZ" altLang="cs-CZ" sz="1600" dirty="0"/>
              <a:t> běžela na frekvenci </a:t>
            </a:r>
            <a:r>
              <a:rPr lang="cs-CZ" altLang="cs-CZ" sz="1600" b="1" dirty="0"/>
              <a:t>100MHz</a:t>
            </a:r>
            <a:r>
              <a:rPr lang="cs-CZ" altLang="cs-CZ" sz="1600" dirty="0"/>
              <a:t>, díky technologii </a:t>
            </a:r>
            <a:r>
              <a:rPr lang="cs-CZ" altLang="cs-CZ" sz="1600" b="1" dirty="0" err="1"/>
              <a:t>Quadruple</a:t>
            </a:r>
            <a:r>
              <a:rPr lang="cs-CZ" altLang="cs-CZ" sz="1600" b="1" dirty="0"/>
              <a:t> data </a:t>
            </a:r>
            <a:r>
              <a:rPr lang="cs-CZ" altLang="cs-CZ" sz="1600" b="1" dirty="0" err="1"/>
              <a:t>rate</a:t>
            </a:r>
            <a:r>
              <a:rPr lang="cs-CZ" altLang="cs-CZ" sz="1600" dirty="0"/>
              <a:t>  (čtyřnásobná propustnost) však efektivně dosahovala rychlosti </a:t>
            </a:r>
            <a:r>
              <a:rPr lang="cs-CZ" altLang="cs-CZ" sz="1600" b="1" dirty="0"/>
              <a:t>400MHz</a:t>
            </a:r>
            <a:r>
              <a:rPr lang="cs-CZ" altLang="cs-CZ" sz="1600" dirty="0"/>
              <a:t> </a:t>
            </a:r>
          </a:p>
          <a:p>
            <a:pPr marL="341313" indent="-341313" defTabSz="449263">
              <a:lnSpc>
                <a:spcPct val="9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3,2 GB/s přenosová rychlost mezi procesorem Pentium 4 a řadičem paměti (Systémová sběrnice běží na 400 MHz a má šířku 128 bitů)</a:t>
            </a:r>
          </a:p>
          <a:p>
            <a:pPr marL="341313" indent="-341313" defTabSz="449263">
              <a:lnSpc>
                <a:spcPct val="9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Aby se projevili výhody </a:t>
            </a:r>
            <a:r>
              <a:rPr lang="cs-CZ" altLang="cs-CZ" sz="1600" b="1" dirty="0" err="1"/>
              <a:t>NetBurst</a:t>
            </a:r>
            <a:r>
              <a:rPr lang="cs-CZ" altLang="cs-CZ" sz="1600" dirty="0"/>
              <a:t> architektury musel být strojový kód pečlivě optimalizován (instrukce vhodně přeskupeny a seřazeny, aby procesor mohl pracovat naplno). Pentium 4 tak zavádělo novou </a:t>
            </a:r>
            <a:r>
              <a:rPr lang="cs-CZ" altLang="cs-CZ" sz="1600" b="1" dirty="0"/>
              <a:t>sadu pravidel pro optimalizaci</a:t>
            </a:r>
            <a:r>
              <a:rPr lang="cs-CZ" altLang="cs-CZ" sz="1600" dirty="0"/>
              <a:t> a vývojáři softwaru ho neměli rádi</a:t>
            </a:r>
          </a:p>
          <a:p>
            <a:pPr marL="341313" indent="-341313" defTabSz="449263">
              <a:lnSpc>
                <a:spcPct val="9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Například, v matematických aplikacích mnohem níže taktovaný procesor od </a:t>
            </a:r>
            <a:r>
              <a:rPr lang="cs-CZ" altLang="cs-CZ" sz="1600" b="1" dirty="0"/>
              <a:t>AMD</a:t>
            </a:r>
            <a:r>
              <a:rPr lang="cs-CZ" altLang="cs-CZ" sz="1600" dirty="0"/>
              <a:t> snadno porazil </a:t>
            </a:r>
            <a:r>
              <a:rPr lang="cs-CZ" altLang="cs-CZ" sz="1600" b="1" dirty="0"/>
              <a:t>Pentium 4</a:t>
            </a:r>
            <a:r>
              <a:rPr lang="cs-CZ" altLang="cs-CZ" sz="1600" dirty="0"/>
              <a:t>, které se mu dokázalo vyrovnat jen pokud byl software speciálně zkompilovaný s </a:t>
            </a:r>
            <a:r>
              <a:rPr lang="cs-CZ" altLang="cs-CZ" sz="1600" b="1" dirty="0"/>
              <a:t>optimalizací</a:t>
            </a:r>
            <a:r>
              <a:rPr lang="cs-CZ" altLang="cs-CZ" sz="1600" dirty="0"/>
              <a:t> pro </a:t>
            </a:r>
            <a:r>
              <a:rPr lang="cs-CZ" altLang="cs-CZ" sz="1600" b="1" dirty="0"/>
              <a:t>SSE2</a:t>
            </a:r>
          </a:p>
          <a:p>
            <a:pPr marL="341313" indent="-341313" defTabSz="449263">
              <a:lnSpc>
                <a:spcPct val="9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b="1" dirty="0"/>
              <a:t>V některých případech (mnoho větvení v programu) pracovalo Pentium4 dokonce pomaleji než Pentium3 na stejné frekvenci </a:t>
            </a:r>
          </a:p>
          <a:p>
            <a:pPr marL="341313" indent="-341313" defTabSz="449263">
              <a:lnSpc>
                <a:spcPct val="90000"/>
              </a:lnSpc>
              <a:spcBef>
                <a:spcPts val="425"/>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6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sah 4">
            <a:extLst>
              <a:ext uri="{FF2B5EF4-FFF2-40B4-BE49-F238E27FC236}">
                <a16:creationId xmlns:a16="http://schemas.microsoft.com/office/drawing/2014/main" id="{29B7717F-3F7F-4372-8B4C-305D139EF3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09830"/>
            <a:ext cx="8229600" cy="4230528"/>
          </a:xfrm>
        </p:spPr>
      </p:pic>
      <p:sp>
        <p:nvSpPr>
          <p:cNvPr id="6" name="TextovéPole 5">
            <a:extLst>
              <a:ext uri="{FF2B5EF4-FFF2-40B4-BE49-F238E27FC236}">
                <a16:creationId xmlns:a16="http://schemas.microsoft.com/office/drawing/2014/main" id="{0B9778BD-AFE7-44BC-AE3D-6D0B9F2541A2}"/>
              </a:ext>
            </a:extLst>
          </p:cNvPr>
          <p:cNvSpPr txBox="1"/>
          <p:nvPr/>
        </p:nvSpPr>
        <p:spPr>
          <a:xfrm>
            <a:off x="3275856" y="1486664"/>
            <a:ext cx="4320480" cy="646331"/>
          </a:xfrm>
          <a:prstGeom prst="rect">
            <a:avLst/>
          </a:prstGeom>
          <a:noFill/>
        </p:spPr>
        <p:txBody>
          <a:bodyPr wrap="square" rtlCol="0">
            <a:spAutoFit/>
          </a:bodyPr>
          <a:lstStyle/>
          <a:p>
            <a:r>
              <a:rPr lang="cs-CZ" dirty="0"/>
              <a:t>Platná data se přečtou při vzestupné hraně hodinového signálu</a:t>
            </a:r>
          </a:p>
        </p:txBody>
      </p:sp>
      <p:cxnSp>
        <p:nvCxnSpPr>
          <p:cNvPr id="8" name="Přímá spojnice se šipkou 7">
            <a:extLst>
              <a:ext uri="{FF2B5EF4-FFF2-40B4-BE49-F238E27FC236}">
                <a16:creationId xmlns:a16="http://schemas.microsoft.com/office/drawing/2014/main" id="{1B283298-595A-4CD4-BA78-362EA5D5ABD5}"/>
              </a:ext>
            </a:extLst>
          </p:cNvPr>
          <p:cNvCxnSpPr/>
          <p:nvPr/>
        </p:nvCxnSpPr>
        <p:spPr>
          <a:xfrm>
            <a:off x="4427984" y="2132995"/>
            <a:ext cx="360040" cy="431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745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sah 4">
            <a:extLst>
              <a:ext uri="{FF2B5EF4-FFF2-40B4-BE49-F238E27FC236}">
                <a16:creationId xmlns:a16="http://schemas.microsoft.com/office/drawing/2014/main" id="{29B7717F-3F7F-4372-8B4C-305D139EF3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09830"/>
            <a:ext cx="8229600" cy="4230528"/>
          </a:xfrm>
        </p:spPr>
      </p:pic>
      <p:sp>
        <p:nvSpPr>
          <p:cNvPr id="6" name="TextovéPole 5">
            <a:extLst>
              <a:ext uri="{FF2B5EF4-FFF2-40B4-BE49-F238E27FC236}">
                <a16:creationId xmlns:a16="http://schemas.microsoft.com/office/drawing/2014/main" id="{0B9778BD-AFE7-44BC-AE3D-6D0B9F2541A2}"/>
              </a:ext>
            </a:extLst>
          </p:cNvPr>
          <p:cNvSpPr txBox="1"/>
          <p:nvPr/>
        </p:nvSpPr>
        <p:spPr>
          <a:xfrm>
            <a:off x="3275856" y="1486664"/>
            <a:ext cx="4320480" cy="646331"/>
          </a:xfrm>
          <a:prstGeom prst="rect">
            <a:avLst/>
          </a:prstGeom>
          <a:noFill/>
        </p:spPr>
        <p:txBody>
          <a:bodyPr wrap="square" rtlCol="0">
            <a:spAutoFit/>
          </a:bodyPr>
          <a:lstStyle/>
          <a:p>
            <a:r>
              <a:rPr lang="cs-CZ" dirty="0"/>
              <a:t>Platná data se přečtou při vzestupné i sestupné hraně hodinového signálu</a:t>
            </a:r>
          </a:p>
        </p:txBody>
      </p:sp>
      <p:cxnSp>
        <p:nvCxnSpPr>
          <p:cNvPr id="8" name="Přímá spojnice se šipkou 7">
            <a:extLst>
              <a:ext uri="{FF2B5EF4-FFF2-40B4-BE49-F238E27FC236}">
                <a16:creationId xmlns:a16="http://schemas.microsoft.com/office/drawing/2014/main" id="{1B283298-595A-4CD4-BA78-362EA5D5ABD5}"/>
              </a:ext>
            </a:extLst>
          </p:cNvPr>
          <p:cNvCxnSpPr>
            <a:cxnSpLocks/>
          </p:cNvCxnSpPr>
          <p:nvPr/>
        </p:nvCxnSpPr>
        <p:spPr>
          <a:xfrm flipH="1">
            <a:off x="4932040" y="1809829"/>
            <a:ext cx="1440160" cy="19072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Přímá spojnice se šipkou 9">
            <a:extLst>
              <a:ext uri="{FF2B5EF4-FFF2-40B4-BE49-F238E27FC236}">
                <a16:creationId xmlns:a16="http://schemas.microsoft.com/office/drawing/2014/main" id="{CF7C269F-DFA0-4E38-8A28-C3D0928BD997}"/>
              </a:ext>
            </a:extLst>
          </p:cNvPr>
          <p:cNvCxnSpPr>
            <a:cxnSpLocks/>
          </p:cNvCxnSpPr>
          <p:nvPr/>
        </p:nvCxnSpPr>
        <p:spPr>
          <a:xfrm>
            <a:off x="3995936" y="2132995"/>
            <a:ext cx="216025" cy="15840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51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E642CD2-756B-432E-B75B-151341856BF2}"/>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cs-CZ"/>
              <a:t>Pentium II</a:t>
            </a:r>
          </a:p>
        </p:txBody>
      </p:sp>
      <p:sp>
        <p:nvSpPr>
          <p:cNvPr id="15363" name="Rectangle 3">
            <a:extLst>
              <a:ext uri="{FF2B5EF4-FFF2-40B4-BE49-F238E27FC236}">
                <a16:creationId xmlns:a16="http://schemas.microsoft.com/office/drawing/2014/main" id="{84DB2213-D395-477A-9D80-FC277CC7298A}"/>
              </a:ext>
            </a:extLst>
          </p:cNvPr>
          <p:cNvSpPr>
            <a:spLocks noGrp="1" noChangeArrowheads="1"/>
          </p:cNvSpPr>
          <p:nvPr>
            <p:ph type="body" idx="1"/>
          </p:nvPr>
        </p:nvSpPr>
        <p:spPr>
          <a:xfrm>
            <a:off x="457200" y="1719263"/>
            <a:ext cx="8229600" cy="47767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algn="just"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Uveden na trh koncem roku </a:t>
            </a:r>
            <a:r>
              <a:rPr lang="cs-CZ" altLang="cs-CZ" sz="1800" b="1" dirty="0"/>
              <a:t>1997</a:t>
            </a:r>
          </a:p>
          <a:p>
            <a:pPr marL="341313" indent="-341313" algn="just"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Koncepce Pentia II vychází z </a:t>
            </a:r>
            <a:r>
              <a:rPr lang="cs-CZ" altLang="cs-CZ" sz="1800" b="1" dirty="0"/>
              <a:t>Pentia Pro</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Obsahuje </a:t>
            </a:r>
            <a:r>
              <a:rPr lang="cs-CZ" altLang="cs-CZ" sz="1800" b="1" dirty="0"/>
              <a:t>7,5 milionů tranzistorů</a:t>
            </a:r>
            <a:r>
              <a:rPr lang="cs-CZ" altLang="cs-CZ" sz="1800" dirty="0"/>
              <a:t> (jádro bez </a:t>
            </a:r>
            <a:r>
              <a:rPr lang="cs-CZ" altLang="cs-CZ" sz="1800" dirty="0" err="1"/>
              <a:t>cache</a:t>
            </a:r>
            <a:r>
              <a:rPr lang="cs-CZ" altLang="cs-CZ" sz="1800" dirty="0"/>
              <a:t>)</a:t>
            </a:r>
          </a:p>
          <a:p>
            <a:pPr marL="341313" indent="-341313" algn="just"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Napájecí napětí kleslo postupně na </a:t>
            </a:r>
            <a:r>
              <a:rPr lang="cs-CZ" altLang="cs-CZ" sz="1800" b="1" dirty="0"/>
              <a:t>2V</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Výrobní technologie </a:t>
            </a:r>
            <a:r>
              <a:rPr lang="cs-CZ" altLang="cs-CZ" sz="1800" b="1" dirty="0"/>
              <a:t>0,35 mikrometru</a:t>
            </a:r>
            <a:r>
              <a:rPr lang="cs-CZ" altLang="cs-CZ" sz="1800" dirty="0"/>
              <a:t> (tj. šířka tranzistoru)</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b="1" dirty="0"/>
              <a:t>L1 </a:t>
            </a:r>
            <a:r>
              <a:rPr lang="cs-CZ" altLang="cs-CZ" sz="1800" b="1" dirty="0" err="1"/>
              <a:t>Cache</a:t>
            </a:r>
            <a:r>
              <a:rPr lang="cs-CZ" altLang="cs-CZ" sz="1800" b="1" dirty="0"/>
              <a:t> 32 kB</a:t>
            </a:r>
            <a:r>
              <a:rPr lang="cs-CZ" altLang="cs-CZ" sz="1800" dirty="0"/>
              <a:t> (16 kB program + 16 kB data)</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b="1" dirty="0"/>
              <a:t>L2 </a:t>
            </a:r>
            <a:r>
              <a:rPr lang="cs-CZ" altLang="cs-CZ" sz="1800" b="1" dirty="0" err="1"/>
              <a:t>Cache</a:t>
            </a:r>
            <a:r>
              <a:rPr lang="cs-CZ" altLang="cs-CZ" sz="1800" b="1" dirty="0"/>
              <a:t> 512 kB</a:t>
            </a:r>
            <a:r>
              <a:rPr lang="cs-CZ" altLang="cs-CZ" sz="1800" dirty="0"/>
              <a:t> , ale pouze s </a:t>
            </a:r>
            <a:r>
              <a:rPr lang="cs-CZ" altLang="cs-CZ" sz="1800" b="1" dirty="0"/>
              <a:t>poloviční rychlostí</a:t>
            </a:r>
            <a:r>
              <a:rPr lang="cs-CZ" altLang="cs-CZ" sz="1800" dirty="0"/>
              <a:t> oproti L1</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Single </a:t>
            </a:r>
            <a:r>
              <a:rPr lang="cs-CZ" altLang="cs-CZ" sz="1800" dirty="0" err="1"/>
              <a:t>Edge</a:t>
            </a:r>
            <a:r>
              <a:rPr lang="cs-CZ" altLang="cs-CZ" sz="1800" dirty="0"/>
              <a:t> </a:t>
            </a:r>
            <a:r>
              <a:rPr lang="cs-CZ" altLang="cs-CZ" sz="1800" dirty="0" err="1"/>
              <a:t>Contact</a:t>
            </a:r>
            <a:r>
              <a:rPr lang="cs-CZ" altLang="cs-CZ" sz="1800" dirty="0"/>
              <a:t> cartridge (S.E.C.) - nová montážní technologie, jež nahrazuje starší technologii Pin </a:t>
            </a:r>
            <a:r>
              <a:rPr lang="cs-CZ" altLang="cs-CZ" sz="1800" dirty="0" err="1"/>
              <a:t>Grid</a:t>
            </a:r>
            <a:r>
              <a:rPr lang="cs-CZ" altLang="cs-CZ" sz="1800" dirty="0"/>
              <a:t> </a:t>
            </a:r>
            <a:r>
              <a:rPr lang="cs-CZ" altLang="cs-CZ" sz="1800" dirty="0" err="1"/>
              <a:t>Array</a:t>
            </a:r>
            <a:r>
              <a:rPr lang="cs-CZ" altLang="cs-CZ" sz="1800" dirty="0"/>
              <a:t> (PGA). </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Součásti jsou upevněny na podložku a poté zcela uzavřeny do plastového a kovového krytu, který tvoří vlastní tělo procesoru </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Pentium II se vyrábělo postupně na pracovní frekvenci 233, 266, 300, 333, 350, 400 a 450MHz</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b="1" dirty="0"/>
              <a:t>Vnější sběrnice</a:t>
            </a:r>
            <a:r>
              <a:rPr lang="cs-CZ" altLang="cs-CZ" sz="1800" dirty="0"/>
              <a:t> (tj. styk procesoru s okolím) běží jen na </a:t>
            </a:r>
            <a:r>
              <a:rPr lang="cs-CZ" altLang="cs-CZ" sz="1800" b="1" dirty="0"/>
              <a:t>66 MHz</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sah 4">
            <a:extLst>
              <a:ext uri="{FF2B5EF4-FFF2-40B4-BE49-F238E27FC236}">
                <a16:creationId xmlns:a16="http://schemas.microsoft.com/office/drawing/2014/main" id="{29B7717F-3F7F-4372-8B4C-305D139EF3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80728"/>
            <a:ext cx="8229600" cy="4230528"/>
          </a:xfrm>
        </p:spPr>
      </p:pic>
      <p:sp>
        <p:nvSpPr>
          <p:cNvPr id="6" name="TextovéPole 5">
            <a:extLst>
              <a:ext uri="{FF2B5EF4-FFF2-40B4-BE49-F238E27FC236}">
                <a16:creationId xmlns:a16="http://schemas.microsoft.com/office/drawing/2014/main" id="{0B9778BD-AFE7-44BC-AE3D-6D0B9F2541A2}"/>
              </a:ext>
            </a:extLst>
          </p:cNvPr>
          <p:cNvSpPr txBox="1"/>
          <p:nvPr/>
        </p:nvSpPr>
        <p:spPr>
          <a:xfrm>
            <a:off x="2915816" y="5013176"/>
            <a:ext cx="4320480" cy="1200329"/>
          </a:xfrm>
          <a:prstGeom prst="rect">
            <a:avLst/>
          </a:prstGeom>
          <a:noFill/>
        </p:spPr>
        <p:txBody>
          <a:bodyPr wrap="square" rtlCol="0">
            <a:spAutoFit/>
          </a:bodyPr>
          <a:lstStyle/>
          <a:p>
            <a:r>
              <a:rPr lang="cs-CZ" dirty="0"/>
              <a:t>Data se přenáší způsobem DDR po dvou linkách, na každé z nich se použijí jiné hodiny, jejichž tikání je o půl taktu posunuté</a:t>
            </a:r>
          </a:p>
        </p:txBody>
      </p:sp>
      <p:cxnSp>
        <p:nvCxnSpPr>
          <p:cNvPr id="3" name="Přímá spojnice se šipkou 2">
            <a:extLst>
              <a:ext uri="{FF2B5EF4-FFF2-40B4-BE49-F238E27FC236}">
                <a16:creationId xmlns:a16="http://schemas.microsoft.com/office/drawing/2014/main" id="{D5D5E560-0722-4B09-8E79-A2596C8EDEDF}"/>
              </a:ext>
            </a:extLst>
          </p:cNvPr>
          <p:cNvCxnSpPr/>
          <p:nvPr/>
        </p:nvCxnSpPr>
        <p:spPr>
          <a:xfrm flipH="1" flipV="1">
            <a:off x="3491880" y="4221088"/>
            <a:ext cx="144016" cy="17281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8857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123F43E-8AB8-4C3C-A51F-997D885DEFA8}"/>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NetBurst</a:t>
            </a:r>
          </a:p>
        </p:txBody>
      </p:sp>
      <p:sp>
        <p:nvSpPr>
          <p:cNvPr id="50179" name="Rectangle 3">
            <a:extLst>
              <a:ext uri="{FF2B5EF4-FFF2-40B4-BE49-F238E27FC236}">
                <a16:creationId xmlns:a16="http://schemas.microsoft.com/office/drawing/2014/main" id="{AA91BA38-5522-41BA-999A-A97347E7C85A}"/>
              </a:ext>
            </a:extLst>
          </p:cNvPr>
          <p:cNvSpPr>
            <a:spLocks noGrp="1" noChangeArrowheads="1"/>
          </p:cNvSpPr>
          <p:nvPr>
            <p:ph type="body" idx="1"/>
          </p:nvPr>
        </p:nvSpPr>
        <p:spPr>
          <a:xfrm>
            <a:off x="457200" y="1719263"/>
            <a:ext cx="8231188" cy="441325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Hloubka </a:t>
            </a:r>
            <a:r>
              <a:rPr lang="cs-CZ" altLang="cs-CZ" sz="1600" dirty="0" err="1"/>
              <a:t>pipeliningu</a:t>
            </a:r>
            <a:r>
              <a:rPr lang="cs-CZ" altLang="cs-CZ" sz="1600" dirty="0"/>
              <a:t> prodloužena do </a:t>
            </a:r>
            <a:r>
              <a:rPr lang="cs-CZ" altLang="cs-CZ" sz="1600" b="1" dirty="0"/>
              <a:t>dvaceti</a:t>
            </a:r>
            <a:r>
              <a:rPr lang="cs-CZ" altLang="cs-CZ" sz="1600" dirty="0"/>
              <a:t> úrovní, čímž se značně zvýšily frekvenční možnosti procesoru</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Dvacetistupňový </a:t>
            </a:r>
            <a:r>
              <a:rPr lang="cs-CZ" altLang="cs-CZ" sz="1600" dirty="0" err="1"/>
              <a:t>pipelining</a:t>
            </a:r>
            <a:r>
              <a:rPr lang="cs-CZ" altLang="cs-CZ" sz="1600" dirty="0"/>
              <a:t> je extrém, který se později ukázal jako slepá cesta</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Rozdělit provádění každé instrukce na 20 fází je již v podstatě nesmyslné a nepřináší to žádný efekt</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Rozdělit všechny instrukce na 20 jednoduchých stejně krátkých kroků je téměř nemožné. Některé instrukce mají v některých krocích „jalovou fázi“</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Myšlenka tedy byla takováto: Čím více stupňů má </a:t>
            </a:r>
            <a:r>
              <a:rPr lang="cs-CZ" altLang="cs-CZ" sz="1600" dirty="0" err="1"/>
              <a:t>pipelining</a:t>
            </a:r>
            <a:r>
              <a:rPr lang="cs-CZ" altLang="cs-CZ" sz="1600" dirty="0"/>
              <a:t>, tím vyšší může být taktovací frekvence procesoru, protože fáze, na které se rozdělilo provádění instrukce jsou extrémně krátké</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Jednotlivé fáze jsou velmi jednoduché, ale k vykonání jedné instrukce jich musí proběhnout 20</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Instrukce je hotová až ve dvacátém taktu, mezitím se musí rozpracovat 19 dalších instrukcí….</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…a v tom je právě problém - mezi následujícími 19 instrukcemi může být velmi pravděpodobně podmíněný skok nebo dokonce dva podmíněné skoky a </a:t>
            </a:r>
            <a:r>
              <a:rPr lang="cs-CZ" altLang="cs-CZ" sz="1600" dirty="0" err="1"/>
              <a:t>nástavat</a:t>
            </a:r>
            <a:r>
              <a:rPr lang="cs-CZ" altLang="cs-CZ" sz="1600" dirty="0"/>
              <a:t> může i </a:t>
            </a:r>
            <a:r>
              <a:rPr lang="cs-CZ" altLang="cs-CZ" sz="1600" dirty="0" err="1"/>
              <a:t>Load</a:t>
            </a:r>
            <a:r>
              <a:rPr lang="cs-CZ" altLang="cs-CZ" sz="1600" dirty="0"/>
              <a:t>-use-</a:t>
            </a:r>
            <a:r>
              <a:rPr lang="cs-CZ" altLang="cs-CZ" sz="1600" dirty="0" err="1"/>
              <a:t>delay</a:t>
            </a:r>
            <a:r>
              <a:rPr lang="cs-CZ" altLang="cs-CZ" sz="1600" dirty="0"/>
              <a:t>. </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Navíc tři takové 20-stupňové </a:t>
            </a:r>
            <a:r>
              <a:rPr lang="cs-CZ" altLang="cs-CZ" sz="1600" dirty="0" err="1"/>
              <a:t>pipeliningy</a:t>
            </a:r>
            <a:r>
              <a:rPr lang="cs-CZ" altLang="cs-CZ" sz="1600" dirty="0"/>
              <a:t> jedou paralelně vedle sebe – procesor je </a:t>
            </a:r>
            <a:r>
              <a:rPr lang="cs-CZ" altLang="cs-CZ" sz="1600" b="1" dirty="0" err="1"/>
              <a:t>superskalární</a:t>
            </a:r>
            <a:endParaRPr lang="cs-CZ" altLang="cs-CZ" sz="1600" b="1" dirty="0"/>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Než jsou dokončeny naráz první tři instrukce, musí být rozpracováno 57 dalších instrukcí (3x19), aniž bychom dopředu věděli, jak se bude program větvit nebo cyklit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A069D2A-BD4B-4BF8-AB28-7EFF893498D7}"/>
              </a:ext>
            </a:extLst>
          </p:cNvPr>
          <p:cNvSpPr>
            <a:spLocks noGrp="1"/>
          </p:cNvSpPr>
          <p:nvPr>
            <p:ph type="title"/>
          </p:nvPr>
        </p:nvSpPr>
        <p:spPr/>
        <p:txBody>
          <a:bodyPr/>
          <a:lstStyle/>
          <a:p>
            <a:r>
              <a:rPr lang="cs-CZ" dirty="0"/>
              <a:t>Pentium IV</a:t>
            </a:r>
          </a:p>
        </p:txBody>
      </p:sp>
      <p:sp>
        <p:nvSpPr>
          <p:cNvPr id="3" name="Zástupný obsah 2">
            <a:extLst>
              <a:ext uri="{FF2B5EF4-FFF2-40B4-BE49-F238E27FC236}">
                <a16:creationId xmlns:a16="http://schemas.microsoft.com/office/drawing/2014/main" id="{26F6C189-506D-487A-BC98-99C4022BC2C3}"/>
              </a:ext>
            </a:extLst>
          </p:cNvPr>
          <p:cNvSpPr>
            <a:spLocks noGrp="1"/>
          </p:cNvSpPr>
          <p:nvPr>
            <p:ph idx="1"/>
          </p:nvPr>
        </p:nvSpPr>
        <p:spPr/>
        <p:txBody>
          <a:bodyPr/>
          <a:lstStyle/>
          <a:p>
            <a:r>
              <a:rPr lang="cs-CZ" altLang="cs-CZ" sz="1800" dirty="0"/>
              <a:t>Některé verze umožňují </a:t>
            </a:r>
            <a:r>
              <a:rPr lang="cs-CZ" altLang="cs-CZ" sz="1800" b="1" dirty="0" err="1"/>
              <a:t>hyperthreading</a:t>
            </a:r>
            <a:r>
              <a:rPr lang="cs-CZ" altLang="cs-CZ" sz="1800" dirty="0"/>
              <a:t> - tzn. tvářit se jako dva procesory a zpracovávat </a:t>
            </a:r>
            <a:r>
              <a:rPr lang="cs-CZ" altLang="cs-CZ" sz="1800" b="1" dirty="0"/>
              <a:t>dvě vlákna </a:t>
            </a:r>
            <a:r>
              <a:rPr lang="cs-CZ" altLang="cs-CZ" sz="1800" dirty="0"/>
              <a:t>(dva nezávislé toky instrukcí)</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Různé komponenty v procesoru běží na různé pracovní frekvenci (je použito více různých vnitřních taktovacích frekvencí)</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b="1" dirty="0"/>
              <a:t>SSE2</a:t>
            </a:r>
            <a:r>
              <a:rPr lang="cs-CZ" altLang="cs-CZ" sz="1800" dirty="0"/>
              <a:t> rozšiřuje technologie MMX a SSE přidáním 144 nových instrukcí, včetně 128-bitových SIMD instrukcí s pohyblivou desetinnou čárkou o </a:t>
            </a:r>
            <a:r>
              <a:rPr lang="cs-CZ" altLang="cs-CZ" sz="1800" b="1" dirty="0"/>
              <a:t>dvojnásobné přesnosti</a:t>
            </a:r>
          </a:p>
          <a:p>
            <a:pPr marL="341313" indent="-341313" defTabSz="449263">
              <a:lnSpc>
                <a:spcPct val="80000"/>
              </a:lnSpc>
              <a:spcBef>
                <a:spcPts val="47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b="1" dirty="0" err="1"/>
              <a:t>Execution</a:t>
            </a:r>
            <a:r>
              <a:rPr lang="cs-CZ" altLang="cs-CZ" sz="1800" b="1" dirty="0"/>
              <a:t> </a:t>
            </a:r>
            <a:r>
              <a:rPr lang="cs-CZ" altLang="cs-CZ" sz="1800" b="1" dirty="0" err="1"/>
              <a:t>Trace</a:t>
            </a:r>
            <a:r>
              <a:rPr lang="cs-CZ" altLang="cs-CZ" sz="1800" b="1" dirty="0"/>
              <a:t> </a:t>
            </a:r>
            <a:r>
              <a:rPr lang="cs-CZ" altLang="cs-CZ" sz="1800" b="1" dirty="0" err="1"/>
              <a:t>Cache</a:t>
            </a:r>
            <a:r>
              <a:rPr lang="cs-CZ" altLang="cs-CZ" sz="1800" dirty="0"/>
              <a:t> - 12KB paměť </a:t>
            </a:r>
            <a:r>
              <a:rPr lang="cs-CZ" altLang="cs-CZ" sz="1800" dirty="0" err="1"/>
              <a:t>cache</a:t>
            </a:r>
            <a:r>
              <a:rPr lang="cs-CZ" altLang="cs-CZ" sz="1800" dirty="0"/>
              <a:t>, která uchovává </a:t>
            </a:r>
            <a:r>
              <a:rPr lang="cs-CZ" altLang="cs-CZ" sz="1800" dirty="0" err="1"/>
              <a:t>předdekódované</a:t>
            </a:r>
            <a:r>
              <a:rPr lang="cs-CZ" altLang="cs-CZ" sz="1800" dirty="0"/>
              <a:t> mikrooperace (opakovaně </a:t>
            </a:r>
            <a:r>
              <a:rPr lang="cs-CZ" altLang="cs-CZ" sz="1800" dirty="0" err="1"/>
              <a:t>vykonaváne</a:t>
            </a:r>
            <a:r>
              <a:rPr lang="cs-CZ" altLang="cs-CZ" sz="1800" dirty="0"/>
              <a:t> části programu, přeložené do RISC </a:t>
            </a:r>
            <a:r>
              <a:rPr lang="cs-CZ" altLang="cs-CZ" sz="1800" dirty="0" err="1"/>
              <a:t>mikrokódu</a:t>
            </a:r>
            <a:r>
              <a:rPr lang="cs-CZ" altLang="cs-CZ" sz="1800" dirty="0"/>
              <a:t>) – někdy se také označuje jako L0 </a:t>
            </a:r>
            <a:r>
              <a:rPr lang="cs-CZ" altLang="cs-CZ" sz="1800" dirty="0" err="1"/>
              <a:t>Cache</a:t>
            </a:r>
            <a:endParaRPr lang="cs-CZ" altLang="cs-CZ" sz="1800" dirty="0"/>
          </a:p>
          <a:p>
            <a:endParaRPr lang="cs-CZ" altLang="cs-CZ" sz="3200" dirty="0"/>
          </a:p>
          <a:p>
            <a:endParaRPr lang="cs-CZ" dirty="0"/>
          </a:p>
        </p:txBody>
      </p:sp>
    </p:spTree>
    <p:extLst>
      <p:ext uri="{BB962C8B-B14F-4D97-AF65-F5344CB8AC3E}">
        <p14:creationId xmlns:p14="http://schemas.microsoft.com/office/powerpoint/2010/main" val="1524122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655AB60B-6696-49B1-A0A2-5E96BD3A461D}"/>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Problematika měření výkonu procesoru</a:t>
            </a:r>
          </a:p>
        </p:txBody>
      </p:sp>
      <p:sp>
        <p:nvSpPr>
          <p:cNvPr id="54275" name="Rectangle 3">
            <a:extLst>
              <a:ext uri="{FF2B5EF4-FFF2-40B4-BE49-F238E27FC236}">
                <a16:creationId xmlns:a16="http://schemas.microsoft.com/office/drawing/2014/main" id="{F926D07B-3445-4887-954A-79E9C6DB7903}"/>
              </a:ext>
            </a:extLst>
          </p:cNvPr>
          <p:cNvSpPr>
            <a:spLocks noGrp="1" noChangeArrowheads="1"/>
          </p:cNvSpPr>
          <p:nvPr>
            <p:ph type="body" idx="1"/>
          </p:nvPr>
        </p:nvSpPr>
        <p:spPr>
          <a:xfrm>
            <a:off x="323528" y="1531006"/>
            <a:ext cx="8229600" cy="5235575"/>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S příchodem Pentia 4 se více než kdy před tím musel řešit problém vzájemného porovnávání výkonu procesorů</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Nejjednodušším (ale úplně špatným) měřítkem výkonnosti je počet instrukcí, které dokáže procesor vykonat za sekundu</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Možným měřítkem je také počet instrukcí vykonaných za jeden hodinový takt (známe-li pak frekvenci procesoru lze přepočítat na průměrný počet instrukcí na sekundu)</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U moderních procesorů je ale počet vykonaných instrukcí za takt  obtížně měřitelný a velmi závislý na typu aplikace (a její optimalizaci) – v každém taktu se podaří dokončit jiný počet instrukcí naráz</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Nejsnáze </a:t>
            </a:r>
            <a:r>
              <a:rPr lang="cs-CZ" altLang="cs-CZ" sz="1700" dirty="0" err="1"/>
              <a:t>udavatelným</a:t>
            </a:r>
            <a:r>
              <a:rPr lang="cs-CZ" altLang="cs-CZ" sz="1700" dirty="0"/>
              <a:t> parametrem procesoru je </a:t>
            </a:r>
            <a:r>
              <a:rPr lang="cs-CZ" altLang="cs-CZ" sz="1700" b="1" dirty="0"/>
              <a:t>frekvence</a:t>
            </a:r>
            <a:r>
              <a:rPr lang="cs-CZ" altLang="cs-CZ" sz="1700" dirty="0"/>
              <a:t>, na které běží</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Zde Pentium 4 vedlo na celé čáře oproti konkurenci a dalo se </a:t>
            </a:r>
            <a:r>
              <a:rPr lang="cs-CZ" altLang="cs-CZ" sz="1700"/>
              <a:t>provozovat na </a:t>
            </a:r>
            <a:r>
              <a:rPr lang="cs-CZ" altLang="cs-CZ" sz="1700" dirty="0"/>
              <a:t>velmi vysokých frekvencích (díky extrémnímu </a:t>
            </a:r>
            <a:r>
              <a:rPr lang="cs-CZ" altLang="cs-CZ" sz="1700" dirty="0" err="1"/>
              <a:t>pipeliningu</a:t>
            </a:r>
            <a:r>
              <a:rPr lang="cs-CZ" altLang="cs-CZ" sz="1700" dirty="0"/>
              <a:t>)</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Obchodní strategie: </a:t>
            </a:r>
            <a:r>
              <a:rPr lang="cs-CZ" altLang="cs-CZ" sz="1700" i="1" dirty="0"/>
              <a:t>Hloupý zákazník si bude myslet, že čím vyšší číslo je u procesoru uvedeno, tím to bude lepší</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b="1" dirty="0"/>
              <a:t>AMD</a:t>
            </a:r>
            <a:r>
              <a:rPr lang="cs-CZ" altLang="cs-CZ" sz="1700" dirty="0"/>
              <a:t> nebylo schopno soupeřit na poli </a:t>
            </a:r>
            <a:r>
              <a:rPr lang="cs-CZ" altLang="cs-CZ" sz="1700" b="1" dirty="0"/>
              <a:t>frekvence</a:t>
            </a:r>
            <a:r>
              <a:rPr lang="cs-CZ" altLang="cs-CZ" sz="1700" dirty="0"/>
              <a:t>, ale přesto vedlo ve </a:t>
            </a:r>
            <a:r>
              <a:rPr lang="cs-CZ" altLang="cs-CZ" sz="1700" b="1" dirty="0"/>
              <a:t>výpočetním</a:t>
            </a:r>
            <a:r>
              <a:rPr lang="cs-CZ" altLang="cs-CZ" sz="1700" dirty="0"/>
              <a:t> </a:t>
            </a:r>
            <a:r>
              <a:rPr lang="cs-CZ" altLang="cs-CZ" sz="1700" b="1" dirty="0"/>
              <a:t>výkonu</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Proto se zavedlo tzv. </a:t>
            </a:r>
            <a:r>
              <a:rPr lang="cs-CZ" altLang="cs-CZ" sz="1700" b="1" dirty="0"/>
              <a:t>PR</a:t>
            </a:r>
            <a:r>
              <a:rPr lang="cs-CZ" altLang="cs-CZ" sz="1700" dirty="0"/>
              <a:t>-značení procesorů, které udávalo výkon srovnatelného procesoru Pentium 4</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PR = </a:t>
            </a:r>
            <a:r>
              <a:rPr lang="cs-CZ" altLang="cs-CZ" sz="1700" b="1" dirty="0"/>
              <a:t>performance rating</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Například </a:t>
            </a:r>
            <a:r>
              <a:rPr lang="cs-CZ" altLang="cs-CZ" sz="1700" b="1" dirty="0" err="1"/>
              <a:t>Athlon</a:t>
            </a:r>
            <a:r>
              <a:rPr lang="cs-CZ" altLang="cs-CZ" sz="1700" b="1" dirty="0"/>
              <a:t> XP 3000+</a:t>
            </a:r>
            <a:r>
              <a:rPr lang="cs-CZ" altLang="cs-CZ" sz="1700" dirty="0"/>
              <a:t> má frekvenci pouze </a:t>
            </a:r>
            <a:r>
              <a:rPr lang="cs-CZ" altLang="cs-CZ" sz="1700" b="1" dirty="0"/>
              <a:t>2160 MHz</a:t>
            </a:r>
            <a:r>
              <a:rPr lang="cs-CZ" altLang="cs-CZ" sz="1700" dirty="0"/>
              <a:t>, ale výkon na úrovni </a:t>
            </a:r>
            <a:r>
              <a:rPr lang="cs-CZ" altLang="cs-CZ" sz="1700" b="1" dirty="0"/>
              <a:t>Pentia 4</a:t>
            </a:r>
            <a:r>
              <a:rPr lang="cs-CZ" altLang="cs-CZ" sz="1700" dirty="0"/>
              <a:t> na frekvenci </a:t>
            </a:r>
            <a:r>
              <a:rPr lang="cs-CZ" altLang="cs-CZ" sz="1700" b="1" dirty="0"/>
              <a:t>3000 MHz</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ek 4">
            <a:extLst>
              <a:ext uri="{FF2B5EF4-FFF2-40B4-BE49-F238E27FC236}">
                <a16:creationId xmlns:a16="http://schemas.microsoft.com/office/drawing/2014/main" id="{F7C1290E-FD45-4167-A477-92B1BA17B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54674"/>
            <a:ext cx="3886200" cy="3105150"/>
          </a:xfrm>
          <a:prstGeom prst="rect">
            <a:avLst/>
          </a:prstGeom>
        </p:spPr>
      </p:pic>
      <p:pic>
        <p:nvPicPr>
          <p:cNvPr id="7" name="Obrázek 6">
            <a:extLst>
              <a:ext uri="{FF2B5EF4-FFF2-40B4-BE49-F238E27FC236}">
                <a16:creationId xmlns:a16="http://schemas.microsoft.com/office/drawing/2014/main" id="{A5037A35-7D79-4395-B64D-DFC1B249C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69" y="3477825"/>
            <a:ext cx="3876675" cy="3105150"/>
          </a:xfrm>
          <a:prstGeom prst="rect">
            <a:avLst/>
          </a:prstGeom>
        </p:spPr>
      </p:pic>
      <p:pic>
        <p:nvPicPr>
          <p:cNvPr id="9" name="Obrázek 8">
            <a:extLst>
              <a:ext uri="{FF2B5EF4-FFF2-40B4-BE49-F238E27FC236}">
                <a16:creationId xmlns:a16="http://schemas.microsoft.com/office/drawing/2014/main" id="{7A63BEF8-A607-48EB-BFB5-AA1B24FF2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831" y="501681"/>
            <a:ext cx="3857625" cy="2981325"/>
          </a:xfrm>
          <a:prstGeom prst="rect">
            <a:avLst/>
          </a:prstGeom>
        </p:spPr>
      </p:pic>
      <p:pic>
        <p:nvPicPr>
          <p:cNvPr id="13" name="Obrázek 12">
            <a:extLst>
              <a:ext uri="{FF2B5EF4-FFF2-40B4-BE49-F238E27FC236}">
                <a16:creationId xmlns:a16="http://schemas.microsoft.com/office/drawing/2014/main" id="{E34ECE11-1F03-405E-A119-AD8A9B813A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258" y="3601650"/>
            <a:ext cx="3867150" cy="2981325"/>
          </a:xfrm>
          <a:prstGeom prst="rect">
            <a:avLst/>
          </a:prstGeom>
        </p:spPr>
      </p:pic>
      <p:sp>
        <p:nvSpPr>
          <p:cNvPr id="14" name="TextovéPole 13">
            <a:extLst>
              <a:ext uri="{FF2B5EF4-FFF2-40B4-BE49-F238E27FC236}">
                <a16:creationId xmlns:a16="http://schemas.microsoft.com/office/drawing/2014/main" id="{1D17082D-D4EC-40DE-B6EB-2FE6B086E25D}"/>
              </a:ext>
            </a:extLst>
          </p:cNvPr>
          <p:cNvSpPr txBox="1"/>
          <p:nvPr/>
        </p:nvSpPr>
        <p:spPr>
          <a:xfrm>
            <a:off x="467544" y="73027"/>
            <a:ext cx="5600104" cy="369332"/>
          </a:xfrm>
          <a:prstGeom prst="rect">
            <a:avLst/>
          </a:prstGeom>
          <a:solidFill>
            <a:srgbClr val="FF0000"/>
          </a:solidFill>
        </p:spPr>
        <p:txBody>
          <a:bodyPr wrap="square" rtlCol="0">
            <a:spAutoFit/>
          </a:bodyPr>
          <a:lstStyle/>
          <a:p>
            <a:r>
              <a:rPr lang="cs-CZ" dirty="0" err="1"/>
              <a:t>Athlon</a:t>
            </a:r>
            <a:r>
              <a:rPr lang="cs-CZ" dirty="0"/>
              <a:t> XP 3000+ má frekvenci jen 2,16 GHz</a:t>
            </a:r>
          </a:p>
        </p:txBody>
      </p:sp>
      <p:cxnSp>
        <p:nvCxnSpPr>
          <p:cNvPr id="16" name="Přímá spojnice se šipkou 15">
            <a:extLst>
              <a:ext uri="{FF2B5EF4-FFF2-40B4-BE49-F238E27FC236}">
                <a16:creationId xmlns:a16="http://schemas.microsoft.com/office/drawing/2014/main" id="{15E5A30C-1BE8-4371-9F08-C585083089D3}"/>
              </a:ext>
            </a:extLst>
          </p:cNvPr>
          <p:cNvCxnSpPr/>
          <p:nvPr/>
        </p:nvCxnSpPr>
        <p:spPr>
          <a:xfrm flipH="1">
            <a:off x="1187624" y="354674"/>
            <a:ext cx="504056" cy="5540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Přímá spojnice se šipkou 16">
            <a:extLst>
              <a:ext uri="{FF2B5EF4-FFF2-40B4-BE49-F238E27FC236}">
                <a16:creationId xmlns:a16="http://schemas.microsoft.com/office/drawing/2014/main" id="{CA423BE8-1BB2-42E3-904F-AB219201C097}"/>
              </a:ext>
            </a:extLst>
          </p:cNvPr>
          <p:cNvCxnSpPr>
            <a:cxnSpLocks/>
          </p:cNvCxnSpPr>
          <p:nvPr/>
        </p:nvCxnSpPr>
        <p:spPr>
          <a:xfrm flipH="1">
            <a:off x="1691680" y="375627"/>
            <a:ext cx="2448272" cy="749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4320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D9115A08-65A6-421B-962C-2AB7B0E68CFF}"/>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Pentium 4 - historie</a:t>
            </a:r>
          </a:p>
        </p:txBody>
      </p:sp>
      <p:sp>
        <p:nvSpPr>
          <p:cNvPr id="58371" name="Rectangle 3">
            <a:extLst>
              <a:ext uri="{FF2B5EF4-FFF2-40B4-BE49-F238E27FC236}">
                <a16:creationId xmlns:a16="http://schemas.microsoft.com/office/drawing/2014/main" id="{9A8D5DA6-2EBC-4D87-A0A7-456406E53698}"/>
              </a:ext>
            </a:extLst>
          </p:cNvPr>
          <p:cNvSpPr>
            <a:spLocks noGrp="1" noChangeArrowheads="1"/>
          </p:cNvSpPr>
          <p:nvPr>
            <p:ph type="body" idx="1"/>
          </p:nvPr>
        </p:nvSpPr>
        <p:spPr>
          <a:xfrm>
            <a:off x="457200" y="1719263"/>
            <a:ext cx="8229600" cy="49291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První generace byla vyráběna </a:t>
            </a:r>
            <a:r>
              <a:rPr lang="cs-CZ" altLang="cs-CZ" sz="1600" b="1" dirty="0"/>
              <a:t>180nm</a:t>
            </a:r>
            <a:r>
              <a:rPr lang="cs-CZ" altLang="cs-CZ" sz="1600" dirty="0"/>
              <a:t> technologií a používala jádro </a:t>
            </a:r>
            <a:r>
              <a:rPr lang="cs-CZ" altLang="cs-CZ" sz="1600" b="1" dirty="0" err="1"/>
              <a:t>Willamette</a:t>
            </a:r>
            <a:r>
              <a:rPr lang="cs-CZ" altLang="cs-CZ" sz="1600" dirty="0"/>
              <a:t> </a:t>
            </a:r>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Hlavní nevýhodou CPU s tímto jádrem byla integrace </a:t>
            </a:r>
            <a:r>
              <a:rPr lang="cs-CZ" altLang="cs-CZ" sz="1600" b="1" dirty="0"/>
              <a:t>pouze 256 kB L2 </a:t>
            </a:r>
            <a:r>
              <a:rPr lang="cs-CZ" altLang="cs-CZ" sz="1600" b="1" dirty="0" err="1"/>
              <a:t>cache</a:t>
            </a:r>
            <a:r>
              <a:rPr lang="cs-CZ" altLang="cs-CZ" sz="1600" dirty="0"/>
              <a:t> </a:t>
            </a:r>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Intel pro tyto procesory vyvinul nový typ velmi rychlých pamětí </a:t>
            </a:r>
            <a:r>
              <a:rPr lang="cs-CZ" altLang="cs-CZ" sz="1600" b="1" dirty="0"/>
              <a:t>RIMM</a:t>
            </a:r>
            <a:r>
              <a:rPr lang="cs-CZ" altLang="cs-CZ" sz="1600" dirty="0"/>
              <a:t> </a:t>
            </a:r>
            <a:r>
              <a:rPr lang="cs-CZ" altLang="cs-CZ" sz="1600" b="1" dirty="0"/>
              <a:t>RDRAM</a:t>
            </a:r>
            <a:r>
              <a:rPr lang="cs-CZ" altLang="cs-CZ" sz="1600" dirty="0"/>
              <a:t> a domníval se tedy, že velká </a:t>
            </a:r>
            <a:r>
              <a:rPr lang="cs-CZ" altLang="cs-CZ" sz="1600" dirty="0" err="1"/>
              <a:t>cache</a:t>
            </a:r>
            <a:r>
              <a:rPr lang="cs-CZ" altLang="cs-CZ" sz="1600" dirty="0"/>
              <a:t> nebude dále nutná</a:t>
            </a:r>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Později se tento krok ukázal chybným, kvůli </a:t>
            </a:r>
            <a:r>
              <a:rPr lang="cs-CZ" altLang="cs-CZ" sz="1600" b="1" dirty="0"/>
              <a:t>vysoké ceně pamětí RIMM RDRAM</a:t>
            </a:r>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600" b="1" dirty="0"/>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b="1" dirty="0"/>
              <a:t>Druhá, nejdůležitější generace</a:t>
            </a:r>
            <a:r>
              <a:rPr lang="cs-CZ" altLang="cs-CZ" sz="1600" dirty="0"/>
              <a:t>, byla vyráběna </a:t>
            </a:r>
            <a:r>
              <a:rPr lang="cs-CZ" altLang="cs-CZ" sz="1600" b="1" dirty="0"/>
              <a:t>130nm</a:t>
            </a:r>
            <a:r>
              <a:rPr lang="cs-CZ" altLang="cs-CZ" sz="1600" dirty="0"/>
              <a:t> technologií a používala jádro </a:t>
            </a:r>
            <a:r>
              <a:rPr lang="cs-CZ" altLang="cs-CZ" sz="1600" b="1" dirty="0" err="1"/>
              <a:t>Northwood</a:t>
            </a:r>
            <a:endParaRPr lang="cs-CZ" altLang="cs-CZ" sz="1600" b="1" dirty="0"/>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Velikost </a:t>
            </a:r>
            <a:r>
              <a:rPr lang="cs-CZ" altLang="cs-CZ" sz="1600" b="1" dirty="0"/>
              <a:t>L2 </a:t>
            </a:r>
            <a:r>
              <a:rPr lang="cs-CZ" altLang="cs-CZ" sz="1600" b="1" dirty="0" err="1"/>
              <a:t>cache</a:t>
            </a:r>
            <a:r>
              <a:rPr lang="cs-CZ" altLang="cs-CZ" sz="1600" dirty="0"/>
              <a:t> byla zdvojnásobena na </a:t>
            </a:r>
            <a:r>
              <a:rPr lang="cs-CZ" altLang="cs-CZ" sz="1600" b="1" dirty="0"/>
              <a:t>512kB</a:t>
            </a:r>
            <a:r>
              <a:rPr lang="cs-CZ" altLang="cs-CZ" sz="1600" dirty="0"/>
              <a:t> </a:t>
            </a:r>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600" b="1" dirty="0"/>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b="1" dirty="0"/>
              <a:t>Třetí generace</a:t>
            </a:r>
            <a:r>
              <a:rPr lang="cs-CZ" altLang="cs-CZ" sz="1600" dirty="0"/>
              <a:t> procesorů P4 je vyráběna </a:t>
            </a:r>
            <a:r>
              <a:rPr lang="cs-CZ" altLang="cs-CZ" sz="1600" b="1" dirty="0"/>
              <a:t>90nm</a:t>
            </a:r>
            <a:r>
              <a:rPr lang="cs-CZ" altLang="cs-CZ" sz="1600" dirty="0"/>
              <a:t> technologií,  používá jádro </a:t>
            </a:r>
            <a:r>
              <a:rPr lang="cs-CZ" altLang="cs-CZ" sz="1600" b="1" dirty="0" err="1"/>
              <a:t>Prescott</a:t>
            </a:r>
            <a:r>
              <a:rPr lang="cs-CZ" altLang="cs-CZ" sz="1600" dirty="0"/>
              <a:t> a 800MHz FSB </a:t>
            </a:r>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Velikost L2 </a:t>
            </a:r>
            <a:r>
              <a:rPr lang="cs-CZ" altLang="cs-CZ" sz="1600" dirty="0" err="1"/>
              <a:t>cache</a:t>
            </a:r>
            <a:r>
              <a:rPr lang="cs-CZ" altLang="cs-CZ" sz="1600" dirty="0"/>
              <a:t> je 1024kB, ale je výrazně pomalejší</a:t>
            </a:r>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Výkon těchto procesorů může být proto někdy nižší než u frekvenčně shodných starších typů, postavených na jádru </a:t>
            </a:r>
            <a:r>
              <a:rPr lang="cs-CZ" altLang="cs-CZ" sz="1600" b="1" dirty="0" err="1"/>
              <a:t>Northwood</a:t>
            </a:r>
            <a:r>
              <a:rPr lang="cs-CZ" altLang="cs-CZ" sz="1600" b="1" dirty="0"/>
              <a:t> </a:t>
            </a:r>
            <a:r>
              <a:rPr lang="cs-CZ" altLang="cs-CZ" sz="1600" dirty="0"/>
              <a:t>– v každém benchmarku to bude vycházet jinak</a:t>
            </a:r>
            <a:endParaRPr lang="cs-CZ" altLang="cs-CZ" sz="1600" b="1"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8DF0E27-4255-4739-B153-34B7C4538E72}"/>
              </a:ext>
            </a:extLst>
          </p:cNvPr>
          <p:cNvSpPr>
            <a:spLocks noGrp="1"/>
          </p:cNvSpPr>
          <p:nvPr>
            <p:ph type="title"/>
          </p:nvPr>
        </p:nvSpPr>
        <p:spPr/>
        <p:txBody>
          <a:bodyPr/>
          <a:lstStyle/>
          <a:p>
            <a:r>
              <a:rPr lang="cs-CZ" dirty="0"/>
              <a:t>Pentium IV</a:t>
            </a:r>
          </a:p>
        </p:txBody>
      </p:sp>
      <p:sp>
        <p:nvSpPr>
          <p:cNvPr id="3" name="Zástupný obsah 2">
            <a:extLst>
              <a:ext uri="{FF2B5EF4-FFF2-40B4-BE49-F238E27FC236}">
                <a16:creationId xmlns:a16="http://schemas.microsoft.com/office/drawing/2014/main" id="{DF4602F7-EA97-48E6-8DF5-EDFFC20FAAAF}"/>
              </a:ext>
            </a:extLst>
          </p:cNvPr>
          <p:cNvSpPr>
            <a:spLocks noGrp="1"/>
          </p:cNvSpPr>
          <p:nvPr>
            <p:ph idx="1"/>
          </p:nvPr>
        </p:nvSpPr>
        <p:spPr/>
        <p:txBody>
          <a:bodyPr/>
          <a:lstStyle/>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Varianty </a:t>
            </a:r>
            <a:r>
              <a:rPr lang="cs-CZ" altLang="cs-CZ" sz="1800" b="1" dirty="0" err="1"/>
              <a:t>Celeron</a:t>
            </a:r>
            <a:r>
              <a:rPr lang="cs-CZ" altLang="cs-CZ" sz="1800" dirty="0"/>
              <a:t> Jsou určeny hlavně tam, kde není potřeba vysoký výkon a kde je kladen důraz na poměr výpočetní výkon / cena </a:t>
            </a:r>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Vznikají jako druhotný produkt plnokrevných Pentií a to tak, že je na čtvrtinu snížena velikost L2 </a:t>
            </a:r>
            <a:r>
              <a:rPr lang="cs-CZ" altLang="cs-CZ" sz="1800" dirty="0" err="1"/>
              <a:t>cache</a:t>
            </a:r>
            <a:r>
              <a:rPr lang="cs-CZ" altLang="cs-CZ" sz="1800" dirty="0"/>
              <a:t> a použita FSB pracující na frekvenci o jeden vývojový stupeň Pentia IV níže </a:t>
            </a:r>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b="1" dirty="0" err="1"/>
              <a:t>Celerony</a:t>
            </a:r>
            <a:r>
              <a:rPr lang="cs-CZ" altLang="cs-CZ" sz="1800" b="1" dirty="0"/>
              <a:t> D</a:t>
            </a:r>
            <a:r>
              <a:rPr lang="cs-CZ" altLang="cs-CZ" sz="1800" dirty="0"/>
              <a:t> s 256kB L2 a 533MHz FSB jsou odvozeniny jádra </a:t>
            </a:r>
            <a:r>
              <a:rPr lang="cs-CZ" altLang="cs-CZ" sz="1800" b="1" dirty="0" err="1"/>
              <a:t>Prescott</a:t>
            </a:r>
            <a:endParaRPr lang="cs-CZ" altLang="cs-CZ" sz="1800" b="1" dirty="0"/>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U těchto  procesorů je někdy uváděno, že </a:t>
            </a:r>
            <a:r>
              <a:rPr lang="cs-CZ" altLang="cs-CZ" sz="1800" dirty="0" err="1"/>
              <a:t>pipelining</a:t>
            </a:r>
            <a:r>
              <a:rPr lang="cs-CZ" altLang="cs-CZ" sz="1800" dirty="0"/>
              <a:t> je 31-stupňový nebo dokonce 40-stupňový, ale jde spíš o čarování s čísly a pojmy (co ještě lze započítat jako fáze provádění instrukce a co ne a jaký časový interval lze považovat za jednu fázi, když hodiny v různých místech procesorů tikají různě)</a:t>
            </a:r>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Z dnešního pohledu je celá architektura </a:t>
            </a:r>
            <a:r>
              <a:rPr lang="cs-CZ" altLang="cs-CZ" sz="1800" dirty="0" err="1"/>
              <a:t>NetBurst</a:t>
            </a:r>
            <a:r>
              <a:rPr lang="cs-CZ" altLang="cs-CZ" sz="1800" dirty="0"/>
              <a:t> omyl a byla nahrazena architekturou Intel </a:t>
            </a:r>
            <a:r>
              <a:rPr lang="cs-CZ" altLang="cs-CZ" sz="1800" dirty="0" err="1"/>
              <a:t>Core</a:t>
            </a:r>
            <a:r>
              <a:rPr lang="cs-CZ" altLang="cs-CZ" sz="1800" dirty="0"/>
              <a:t> </a:t>
            </a:r>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800" dirty="0"/>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Pentium 4 s jádrem </a:t>
            </a:r>
            <a:r>
              <a:rPr lang="cs-CZ" altLang="cs-CZ" sz="1800" dirty="0" err="1"/>
              <a:t>Prescott</a:t>
            </a:r>
            <a:r>
              <a:rPr lang="cs-CZ" altLang="cs-CZ" sz="1800" dirty="0"/>
              <a:t> a </a:t>
            </a:r>
            <a:r>
              <a:rPr lang="cs-CZ" altLang="cs-CZ" sz="1800" dirty="0" err="1"/>
              <a:t>Celeron</a:t>
            </a:r>
            <a:r>
              <a:rPr lang="cs-CZ" altLang="cs-CZ" sz="1800" dirty="0"/>
              <a:t> D je někdy řazeno mezi nejhorší procesory všech dob </a:t>
            </a:r>
          </a:p>
          <a:p>
            <a:pPr marL="690563" lvl="1"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dirty="0">
                <a:hlinkClick r:id="rId2"/>
              </a:rPr>
              <a:t>https://www.extremetech.com/computing/274650-the-worst-cpus-ever-made</a:t>
            </a:r>
            <a:r>
              <a:rPr lang="cs-CZ" altLang="cs-CZ" sz="1400" dirty="0"/>
              <a:t>  </a:t>
            </a:r>
          </a:p>
          <a:p>
            <a:pPr marL="690563" lvl="1"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dirty="0">
                <a:hlinkClick r:id="rId3"/>
              </a:rPr>
              <a:t>https://forums.tomshardware.com/threads/top-5-worst-cpus-ever-in-my-opinion.3352254</a:t>
            </a:r>
            <a:endParaRPr lang="cs-CZ" altLang="cs-CZ" sz="1400" dirty="0"/>
          </a:p>
          <a:p>
            <a:pPr marL="349250" lvl="1" indent="0" defTabSz="449263">
              <a:lnSpc>
                <a:spcPct val="80000"/>
              </a:lnSpc>
              <a:spcBef>
                <a:spcPts val="400"/>
              </a:spcBef>
              <a:buClr>
                <a:srgbClr val="330066"/>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400" dirty="0"/>
          </a:p>
          <a:p>
            <a:pPr marL="341313" indent="-341313" defTabSz="449263">
              <a:lnSpc>
                <a:spcPct val="80000"/>
              </a:lnSpc>
              <a:spcBef>
                <a:spcPts val="4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800" dirty="0"/>
          </a:p>
          <a:p>
            <a:endParaRPr lang="cs-CZ" sz="1800" dirty="0"/>
          </a:p>
        </p:txBody>
      </p:sp>
    </p:spTree>
    <p:extLst>
      <p:ext uri="{BB962C8B-B14F-4D97-AF65-F5344CB8AC3E}">
        <p14:creationId xmlns:p14="http://schemas.microsoft.com/office/powerpoint/2010/main" val="3119739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EF85748A-1A88-486D-83D1-56E4ED99C566}"/>
              </a:ext>
            </a:extLst>
          </p:cNvPr>
          <p:cNvSpPr>
            <a:spLocks noGrp="1" noChangeArrowheads="1"/>
          </p:cNvSpPr>
          <p:nvPr>
            <p:ph type="title"/>
          </p:nvPr>
        </p:nvSpPr>
        <p:spPr/>
        <p:txBody>
          <a:bodyPr/>
          <a:lstStyle/>
          <a:p>
            <a:r>
              <a:rPr lang="cs-CZ" altLang="cs-CZ" dirty="0" err="1"/>
              <a:t>Hyperthreading</a:t>
            </a:r>
            <a:endParaRPr lang="cs-CZ" altLang="cs-CZ" dirty="0"/>
          </a:p>
        </p:txBody>
      </p:sp>
      <p:sp>
        <p:nvSpPr>
          <p:cNvPr id="110595" name="Rectangle 3">
            <a:extLst>
              <a:ext uri="{FF2B5EF4-FFF2-40B4-BE49-F238E27FC236}">
                <a16:creationId xmlns:a16="http://schemas.microsoft.com/office/drawing/2014/main" id="{BB1C5797-D1D9-4AC9-BF9B-81FC414C4D03}"/>
              </a:ext>
            </a:extLst>
          </p:cNvPr>
          <p:cNvSpPr>
            <a:spLocks noGrp="1" noChangeArrowheads="1"/>
          </p:cNvSpPr>
          <p:nvPr>
            <p:ph type="body" idx="1"/>
          </p:nvPr>
        </p:nvSpPr>
        <p:spPr/>
        <p:txBody>
          <a:bodyPr/>
          <a:lstStyle/>
          <a:p>
            <a:pPr>
              <a:lnSpc>
                <a:spcPct val="90000"/>
              </a:lnSpc>
              <a:spcBef>
                <a:spcPts val="425"/>
              </a:spcBef>
              <a:buClr>
                <a:srgbClr val="330066"/>
              </a:buClr>
              <a:buFont typeface="Wingdings" panose="05000000000000000000" pitchFamily="2" charset="2"/>
              <a:buChar char=""/>
            </a:pPr>
            <a:r>
              <a:rPr lang="cs-CZ" altLang="cs-CZ" sz="2000" dirty="0" err="1"/>
              <a:t>Superskalární</a:t>
            </a:r>
            <a:r>
              <a:rPr lang="cs-CZ" altLang="cs-CZ" sz="2000" dirty="0"/>
              <a:t> mikroprocesory mohou díky dynamické paralelizaci dokončit více instrukcí za jeden takt (…ale nemusí se podařit vždy)</a:t>
            </a:r>
          </a:p>
          <a:p>
            <a:pPr>
              <a:lnSpc>
                <a:spcPct val="90000"/>
              </a:lnSpc>
              <a:spcBef>
                <a:spcPts val="425"/>
              </a:spcBef>
              <a:buClr>
                <a:srgbClr val="330066"/>
              </a:buClr>
              <a:buFont typeface="Wingdings" panose="05000000000000000000" pitchFamily="2" charset="2"/>
              <a:buChar char=""/>
            </a:pPr>
            <a:r>
              <a:rPr lang="cs-CZ" altLang="cs-CZ" sz="2000" dirty="0"/>
              <a:t>Mají více jednotek ALU a FPU</a:t>
            </a:r>
          </a:p>
          <a:p>
            <a:pPr>
              <a:lnSpc>
                <a:spcPct val="90000"/>
              </a:lnSpc>
              <a:spcBef>
                <a:spcPts val="425"/>
              </a:spcBef>
              <a:buClr>
                <a:srgbClr val="330066"/>
              </a:buClr>
              <a:buFont typeface="Wingdings" panose="05000000000000000000" pitchFamily="2" charset="2"/>
              <a:buChar char=""/>
            </a:pPr>
            <a:r>
              <a:rPr lang="cs-CZ" altLang="cs-CZ" sz="2000" dirty="0"/>
              <a:t>Mezi instrukcemi jsou </a:t>
            </a:r>
            <a:r>
              <a:rPr lang="cs-CZ" altLang="cs-CZ" sz="2000" b="1" dirty="0"/>
              <a:t>datové závislosti</a:t>
            </a:r>
            <a:r>
              <a:rPr lang="cs-CZ" altLang="cs-CZ" sz="2000" dirty="0"/>
              <a:t> a tok instrukcí není dostatečně „</a:t>
            </a:r>
            <a:r>
              <a:rPr lang="cs-CZ" altLang="cs-CZ" sz="2000" b="1" dirty="0"/>
              <a:t>pestrý</a:t>
            </a:r>
            <a:r>
              <a:rPr lang="cs-CZ" altLang="cs-CZ" sz="2000" dirty="0"/>
              <a:t>“, aby šel rozložit rovnoměrně do všech jednotek (aby se v každém taktu našla trojice instrukcí, které lze vykonat současně)</a:t>
            </a:r>
          </a:p>
          <a:p>
            <a:pPr>
              <a:lnSpc>
                <a:spcPct val="90000"/>
              </a:lnSpc>
              <a:spcBef>
                <a:spcPts val="425"/>
              </a:spcBef>
              <a:buClr>
                <a:srgbClr val="330066"/>
              </a:buClr>
              <a:buFont typeface="Wingdings" panose="05000000000000000000" pitchFamily="2" charset="2"/>
              <a:buChar char=""/>
            </a:pPr>
            <a:r>
              <a:rPr lang="cs-CZ" altLang="cs-CZ" sz="2100" dirty="0"/>
              <a:t>Efektivitu </a:t>
            </a:r>
            <a:r>
              <a:rPr lang="cs-CZ" altLang="cs-CZ" sz="2100" dirty="0" err="1"/>
              <a:t>superskalárního</a:t>
            </a:r>
            <a:r>
              <a:rPr lang="cs-CZ" altLang="cs-CZ" sz="2100" dirty="0"/>
              <a:t> procesoru může podstatně zvýšit tzv. </a:t>
            </a:r>
            <a:r>
              <a:rPr lang="cs-CZ" altLang="cs-CZ" sz="2100" dirty="0" err="1"/>
              <a:t>hyperthreading</a:t>
            </a:r>
            <a:endParaRPr lang="cs-CZ" altLang="cs-CZ" sz="2100" dirty="0"/>
          </a:p>
          <a:p>
            <a:pPr>
              <a:lnSpc>
                <a:spcPct val="90000"/>
              </a:lnSpc>
              <a:spcBef>
                <a:spcPts val="425"/>
              </a:spcBef>
              <a:buClr>
                <a:srgbClr val="330066"/>
              </a:buClr>
              <a:buFont typeface="Wingdings" panose="05000000000000000000" pitchFamily="2" charset="2"/>
              <a:buChar char=""/>
            </a:pPr>
            <a:r>
              <a:rPr lang="cs-CZ" altLang="cs-CZ" sz="2100" b="1" dirty="0" err="1"/>
              <a:t>Hyperthreading</a:t>
            </a:r>
            <a:r>
              <a:rPr lang="cs-CZ" altLang="cs-CZ" sz="2100" b="1" dirty="0"/>
              <a:t> = Jeden procesor</a:t>
            </a:r>
            <a:r>
              <a:rPr lang="cs-CZ" altLang="cs-CZ" sz="2100" dirty="0"/>
              <a:t> zpracovává </a:t>
            </a:r>
            <a:r>
              <a:rPr lang="cs-CZ" altLang="cs-CZ" sz="2100" b="1" dirty="0"/>
              <a:t>dvě vlákna</a:t>
            </a:r>
            <a:r>
              <a:rPr lang="cs-CZ" altLang="cs-CZ" sz="2100" dirty="0"/>
              <a:t> současně - chová se </a:t>
            </a:r>
            <a:r>
              <a:rPr lang="cs-CZ" altLang="cs-CZ" sz="2100" b="1" dirty="0"/>
              <a:t>skoro</a:t>
            </a:r>
            <a:r>
              <a:rPr lang="cs-CZ" altLang="cs-CZ" sz="2100" dirty="0"/>
              <a:t> jako dva procesory</a:t>
            </a:r>
          </a:p>
          <a:p>
            <a:pPr>
              <a:lnSpc>
                <a:spcPct val="90000"/>
              </a:lnSpc>
              <a:spcBef>
                <a:spcPts val="425"/>
              </a:spcBef>
              <a:buClr>
                <a:srgbClr val="330066"/>
              </a:buClr>
              <a:buFont typeface="Wingdings" panose="05000000000000000000" pitchFamily="2" charset="2"/>
              <a:buChar char=""/>
            </a:pPr>
            <a:r>
              <a:rPr lang="cs-CZ" altLang="cs-CZ" sz="2100" b="1" dirty="0" err="1"/>
              <a:t>thread</a:t>
            </a:r>
            <a:r>
              <a:rPr lang="cs-CZ" altLang="cs-CZ" sz="2100" dirty="0"/>
              <a:t> = vlákno, nit (posloupnost instrukcí)</a:t>
            </a:r>
          </a:p>
          <a:p>
            <a:pPr>
              <a:lnSpc>
                <a:spcPct val="90000"/>
              </a:lnSpc>
              <a:spcBef>
                <a:spcPts val="425"/>
              </a:spcBef>
              <a:buClr>
                <a:srgbClr val="330066"/>
              </a:buClr>
              <a:buFont typeface="Wingdings" panose="05000000000000000000" pitchFamily="2" charset="2"/>
              <a:buChar char=""/>
            </a:pPr>
            <a:endParaRPr lang="cs-CZ" altLang="cs-CZ" sz="2000" dirty="0"/>
          </a:p>
          <a:p>
            <a:pPr>
              <a:lnSpc>
                <a:spcPct val="90000"/>
              </a:lnSpc>
              <a:spcBef>
                <a:spcPts val="425"/>
              </a:spcBef>
              <a:buClr>
                <a:srgbClr val="330066"/>
              </a:buClr>
              <a:buFont typeface="Wingdings" panose="05000000000000000000" pitchFamily="2" charset="2"/>
              <a:buNone/>
            </a:pPr>
            <a:endParaRPr lang="cs-CZ" altLang="cs-CZ" sz="2000" dirty="0"/>
          </a:p>
          <a:p>
            <a:pPr>
              <a:lnSpc>
                <a:spcPct val="90000"/>
              </a:lnSpc>
            </a:pPr>
            <a:endParaRPr lang="cs-CZ" altLang="cs-CZ"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3C794EAB-EF38-4F32-857C-1EDA54A745FD}"/>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dirty="0" err="1"/>
              <a:t>Hyperthreading</a:t>
            </a:r>
            <a:endParaRPr lang="cs-CZ" altLang="cs-CZ" dirty="0"/>
          </a:p>
        </p:txBody>
      </p:sp>
      <p:sp>
        <p:nvSpPr>
          <p:cNvPr id="97283" name="Rectangle 3">
            <a:extLst>
              <a:ext uri="{FF2B5EF4-FFF2-40B4-BE49-F238E27FC236}">
                <a16:creationId xmlns:a16="http://schemas.microsoft.com/office/drawing/2014/main" id="{716A4381-91C6-4A47-87EE-98E1786A0068}"/>
              </a:ext>
            </a:extLst>
          </p:cNvPr>
          <p:cNvSpPr>
            <a:spLocks noGrp="1" noChangeArrowheads="1"/>
          </p:cNvSpPr>
          <p:nvPr>
            <p:ph type="body" idx="1"/>
          </p:nvPr>
        </p:nvSpPr>
        <p:spPr>
          <a:xfrm>
            <a:off x="457200" y="1719263"/>
            <a:ext cx="8229600" cy="4562475"/>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dirty="0"/>
              <a:t>U běžného počítače s jedním mikroprocesorem se v jednom okamžiku provádí vždy pouze jedno </a:t>
            </a:r>
            <a:r>
              <a:rPr lang="cs-CZ" altLang="cs-CZ" sz="1900" b="1" dirty="0"/>
              <a:t>vlákno</a:t>
            </a:r>
            <a:r>
              <a:rPr lang="cs-CZ" altLang="cs-CZ" sz="1900" dirty="0"/>
              <a:t> - jedna nit - </a:t>
            </a:r>
            <a:r>
              <a:rPr lang="cs-CZ" altLang="cs-CZ" sz="1900" b="1" dirty="0"/>
              <a:t>jeden souvislý tok instrukcí</a:t>
            </a:r>
            <a:r>
              <a:rPr lang="cs-CZ" altLang="cs-CZ" sz="1900" dirty="0"/>
              <a:t> </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b="1" dirty="0" err="1"/>
              <a:t>Superskalární</a:t>
            </a:r>
            <a:r>
              <a:rPr lang="cs-CZ" altLang="cs-CZ" sz="1900" dirty="0"/>
              <a:t> procesor se snaží o </a:t>
            </a:r>
            <a:r>
              <a:rPr lang="cs-CZ" altLang="cs-CZ" sz="1900" b="1" dirty="0"/>
              <a:t>dynamickou paralelizaci</a:t>
            </a:r>
            <a:r>
              <a:rPr lang="cs-CZ" altLang="cs-CZ" sz="1900" dirty="0"/>
              <a:t> a pokouší se tyto sekvenčně seřazené instrukce provádět pokud možno paralelně (po dvou, po třech, po čtyřech… naráz)</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dirty="0"/>
              <a:t>Instrukce </a:t>
            </a:r>
            <a:r>
              <a:rPr lang="cs-CZ" altLang="cs-CZ" sz="1900" b="1" dirty="0"/>
              <a:t>jednoho vlákna</a:t>
            </a:r>
            <a:r>
              <a:rPr lang="cs-CZ" altLang="cs-CZ" sz="1900" dirty="0"/>
              <a:t> jsou na sobě </a:t>
            </a:r>
            <a:r>
              <a:rPr lang="cs-CZ" altLang="cs-CZ" sz="1900" b="1" dirty="0"/>
              <a:t>závislé</a:t>
            </a:r>
            <a:r>
              <a:rPr lang="cs-CZ" altLang="cs-CZ" sz="1900" dirty="0"/>
              <a:t>, existují mezi nimi datové závislosti – a to braní dokonalé paralelizaci</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dirty="0"/>
              <a:t>Instrukce </a:t>
            </a:r>
            <a:r>
              <a:rPr lang="cs-CZ" altLang="cs-CZ" sz="1900" b="1" dirty="0"/>
              <a:t>dvou vláken</a:t>
            </a:r>
            <a:r>
              <a:rPr lang="cs-CZ" altLang="cs-CZ" sz="1900" dirty="0"/>
              <a:t> jsou ale vzájemně</a:t>
            </a:r>
            <a:r>
              <a:rPr lang="cs-CZ" altLang="cs-CZ" sz="1900" b="1" dirty="0"/>
              <a:t> nezávislé</a:t>
            </a:r>
            <a:r>
              <a:rPr lang="cs-CZ" altLang="cs-CZ" sz="1900" dirty="0"/>
              <a:t>, jde o dva oddělené instrukční toky, dva nezávislé „programy“</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dirty="0"/>
              <a:t>Pokud budou do </a:t>
            </a:r>
            <a:r>
              <a:rPr lang="cs-CZ" altLang="cs-CZ" sz="1900" dirty="0" err="1"/>
              <a:t>superskalárního</a:t>
            </a:r>
            <a:r>
              <a:rPr lang="cs-CZ" altLang="cs-CZ" sz="1900" dirty="0"/>
              <a:t> mikroprocesoru vstupovat instrukce dvou vláken, bude možné snáze hledat instrukce, kterou jsou proveditelné paralelně</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900" dirty="0"/>
              <a:t>Procesor </a:t>
            </a:r>
            <a:r>
              <a:rPr lang="cs-CZ" altLang="cs-CZ" sz="1900" b="1" dirty="0"/>
              <a:t>s </a:t>
            </a:r>
            <a:r>
              <a:rPr lang="cs-CZ" altLang="cs-CZ" sz="1900" b="1" dirty="0" err="1"/>
              <a:t>hyperthreadingem</a:t>
            </a:r>
            <a:r>
              <a:rPr lang="cs-CZ" altLang="cs-CZ" sz="1900" dirty="0"/>
              <a:t> je schopen provádět dva procesy (vlákna, instrukční toky) naráz aniž by mezi těmito procesy musel střídavě v čase </a:t>
            </a:r>
            <a:r>
              <a:rPr lang="cs-CZ" altLang="cs-CZ" sz="1900" b="1" dirty="0"/>
              <a:t>přepínat</a:t>
            </a:r>
            <a:r>
              <a:rPr lang="cs-CZ" altLang="cs-CZ" sz="1900" dirty="0"/>
              <a:t> kontext (viz multitasking)</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9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4175330A-7FC5-4184-8CCF-AC0575EEFA79}"/>
              </a:ext>
            </a:extLst>
          </p:cNvPr>
          <p:cNvSpPr>
            <a:spLocks noGrp="1" noChangeArrowheads="1"/>
          </p:cNvSpPr>
          <p:nvPr>
            <p:ph type="body"/>
          </p:nvPr>
        </p:nvSpPr>
        <p:spPr>
          <a:xfrm>
            <a:off x="250825" y="476250"/>
            <a:ext cx="7777163" cy="4411663"/>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t"/>
          <a:lstStyle/>
          <a:p>
            <a:pPr marL="341313" indent="-341313" defTabSz="449263">
              <a:spcBef>
                <a:spcPts val="425"/>
              </a:spcBef>
              <a:buClr>
                <a:srgbClr val="330066"/>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b="0" dirty="0">
                <a:solidFill>
                  <a:schemeClr val="tx1"/>
                </a:solidFill>
              </a:rPr>
              <a:t>Vývojáři si položili otázku: </a:t>
            </a:r>
            <a:r>
              <a:rPr lang="cs-CZ" altLang="cs-CZ" sz="1700" dirty="0">
                <a:solidFill>
                  <a:schemeClr val="tx1"/>
                </a:solidFill>
              </a:rPr>
              <a:t>Jak využít pokud možno všechny tři jednotky současně ?</a:t>
            </a:r>
          </a:p>
          <a:p>
            <a:pPr marL="341313" indent="-341313" defTabSz="449263">
              <a:spcBef>
                <a:spcPct val="20000"/>
              </a:spcBef>
              <a:buClr>
                <a:srgbClr val="330066"/>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b="0" dirty="0">
                <a:solidFill>
                  <a:schemeClr val="tx1"/>
                </a:solidFill>
              </a:rPr>
              <a:t>Inženýři Intelu vyšli z předpokladu, že jeden procesor by mohl bez větších problémů zpracovávat dvě programová vlákna současně</a:t>
            </a:r>
            <a:r>
              <a:rPr lang="cs-CZ" altLang="cs-CZ" sz="3000" b="0" dirty="0">
                <a:solidFill>
                  <a:schemeClr val="tx1"/>
                </a:solidFill>
              </a:rPr>
              <a:t> </a:t>
            </a:r>
          </a:p>
          <a:p>
            <a:pPr marL="341313" indent="-341313" defTabSz="449263">
              <a:spcBef>
                <a:spcPct val="20000"/>
              </a:spcBef>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3000" b="0" dirty="0">
              <a:solidFill>
                <a:schemeClr val="tx1"/>
              </a:solidFill>
            </a:endParaRPr>
          </a:p>
        </p:txBody>
      </p:sp>
      <p:sp>
        <p:nvSpPr>
          <p:cNvPr id="101380" name="Text Box 4">
            <a:extLst>
              <a:ext uri="{FF2B5EF4-FFF2-40B4-BE49-F238E27FC236}">
                <a16:creationId xmlns:a16="http://schemas.microsoft.com/office/drawing/2014/main" id="{0002AA58-B2DE-4DF2-8E48-0475E194D112}"/>
              </a:ext>
            </a:extLst>
          </p:cNvPr>
          <p:cNvSpPr txBox="1">
            <a:spLocks noChangeArrowheads="1"/>
          </p:cNvSpPr>
          <p:nvPr/>
        </p:nvSpPr>
        <p:spPr bwMode="auto">
          <a:xfrm>
            <a:off x="3563938" y="5373688"/>
            <a:ext cx="5329237" cy="1677987"/>
          </a:xfrm>
          <a:prstGeom prst="rect">
            <a:avLst/>
          </a:prstGeom>
          <a:solidFill>
            <a:srgbClr val="FF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49263"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49263"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49263"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49263"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cs-CZ" altLang="cs-CZ" sz="1600">
                <a:solidFill>
                  <a:srgbClr val="000000"/>
                </a:solidFill>
                <a:cs typeface="Lucida Sans Unicode" panose="020B0602030504020204" pitchFamily="34" charset="0"/>
              </a:rPr>
              <a:t>Na tomto zjednodušeném schématu reprezentuje každý čtvereček výpočetní jednotku procesoru, každá barva jedno vlákno, šedá políčka pak nevyužitou jednotku</a:t>
            </a:r>
            <a:r>
              <a:rPr lang="cs-CZ" altLang="cs-CZ" sz="2400">
                <a:solidFill>
                  <a:srgbClr val="000000"/>
                </a:solidFill>
                <a:latin typeface="Times New Roman" panose="02020603050405020304" pitchFamily="18" charset="0"/>
                <a:cs typeface="Lucida Sans Unicode" panose="020B0602030504020204" pitchFamily="34" charset="0"/>
              </a:rPr>
              <a:t>                                                                                        </a:t>
            </a:r>
          </a:p>
        </p:txBody>
      </p:sp>
      <p:graphicFrame>
        <p:nvGraphicFramePr>
          <p:cNvPr id="101379" name="Object 3">
            <a:extLst>
              <a:ext uri="{FF2B5EF4-FFF2-40B4-BE49-F238E27FC236}">
                <a16:creationId xmlns:a16="http://schemas.microsoft.com/office/drawing/2014/main" id="{5184DB93-6762-4551-BE50-134CB6457DF7}"/>
              </a:ext>
            </a:extLst>
          </p:cNvPr>
          <p:cNvGraphicFramePr>
            <a:graphicFrameLocks noChangeAspect="1"/>
          </p:cNvGraphicFramePr>
          <p:nvPr>
            <p:extLst>
              <p:ext uri="{D42A27DB-BD31-4B8C-83A1-F6EECF244321}">
                <p14:modId xmlns:p14="http://schemas.microsoft.com/office/powerpoint/2010/main" val="3872040584"/>
              </p:ext>
            </p:extLst>
          </p:nvPr>
        </p:nvGraphicFramePr>
        <p:xfrm>
          <a:off x="467544" y="1916832"/>
          <a:ext cx="6696075" cy="4786312"/>
        </p:xfrm>
        <a:graphic>
          <a:graphicData uri="http://schemas.openxmlformats.org/presentationml/2006/ole">
            <mc:AlternateContent xmlns:mc="http://schemas.openxmlformats.org/markup-compatibility/2006">
              <mc:Choice xmlns:v="urn:schemas-microsoft-com:vml" Requires="v">
                <p:oleObj r:id="rId3" imgW="5879365" imgH="4203175" progId="">
                  <p:embed/>
                </p:oleObj>
              </mc:Choice>
              <mc:Fallback>
                <p:oleObj r:id="rId3" imgW="5879365" imgH="4203175" progId="">
                  <p:embed/>
                  <p:pic>
                    <p:nvPicPr>
                      <p:cNvPr id="101379" name="Object 3">
                        <a:extLst>
                          <a:ext uri="{FF2B5EF4-FFF2-40B4-BE49-F238E27FC236}">
                            <a16:creationId xmlns:a16="http://schemas.microsoft.com/office/drawing/2014/main" id="{5184DB93-6762-4551-BE50-134CB6457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916832"/>
                        <a:ext cx="6696075" cy="478631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101380"/>
                                        </p:tgtEl>
                                        <p:attrNameLst>
                                          <p:attrName>style.visibility</p:attrName>
                                        </p:attrNameLst>
                                      </p:cBhvr>
                                      <p:to>
                                        <p:strVal val="visible"/>
                                      </p:to>
                                    </p:set>
                                    <p:anim calcmode="lin" valueType="num">
                                      <p:cBhvr>
                                        <p:cTn id="7" dur="500" fill="hold"/>
                                        <p:tgtEl>
                                          <p:spTgt spid="101380"/>
                                        </p:tgtEl>
                                        <p:attrNameLst>
                                          <p:attrName>ppt_x</p:attrName>
                                        </p:attrNameLst>
                                      </p:cBhvr>
                                      <p:tavLst>
                                        <p:tav tm="100000">
                                          <p:val>
                                            <p:strVal val="1+#ppt_w/2"/>
                                          </p:val>
                                        </p:tav>
                                        <p:tav>
                                          <p:val>
                                            <p:strVal val="#ppt_x"/>
                                          </p:val>
                                        </p:tav>
                                      </p:tavLst>
                                    </p:anim>
                                    <p:anim calcmode="lin" valueType="num">
                                      <p:cBhvr>
                                        <p:cTn id="8" dur="500" fill="hold"/>
                                        <p:tgtEl>
                                          <p:spTgt spid="101380"/>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F2BBB35-A38B-4E93-BFF2-442D5AE36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079500"/>
            <a:ext cx="7620000" cy="5076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6B2B684C-AC50-4C3F-B396-E87B198DB5DF}"/>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dirty="0" err="1"/>
              <a:t>Hyperthreading</a:t>
            </a:r>
            <a:endParaRPr lang="cs-CZ" altLang="cs-CZ" dirty="0"/>
          </a:p>
        </p:txBody>
      </p:sp>
      <p:sp>
        <p:nvSpPr>
          <p:cNvPr id="99331" name="Rectangle 3">
            <a:extLst>
              <a:ext uri="{FF2B5EF4-FFF2-40B4-BE49-F238E27FC236}">
                <a16:creationId xmlns:a16="http://schemas.microsoft.com/office/drawing/2014/main" id="{766545AF-3F29-4533-A5D5-BCE99F2F313A}"/>
              </a:ext>
            </a:extLst>
          </p:cNvPr>
          <p:cNvSpPr>
            <a:spLocks noGrp="1" noChangeArrowheads="1"/>
          </p:cNvSpPr>
          <p:nvPr>
            <p:ph type="body" idx="1"/>
          </p:nvPr>
        </p:nvSpPr>
        <p:spPr>
          <a:xfrm>
            <a:off x="457200" y="1719263"/>
            <a:ext cx="8231188" cy="4734074"/>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Vlákna se nevytvoří sama – programátor musí rozdělit program na více souběžně vykonavatelných sledů instrukcí</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Existují výpočty, kdy je možné vytvořit takřka neomezeně na sobě </a:t>
            </a:r>
            <a:r>
              <a:rPr lang="cs-CZ" altLang="cs-CZ" sz="2000" b="1" dirty="0"/>
              <a:t>nezávislých vláken</a:t>
            </a:r>
            <a:endParaRPr lang="cs-CZ" altLang="cs-CZ" sz="2000" dirty="0"/>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Mezi takovéto výpočty se řadí především operace jako </a:t>
            </a:r>
            <a:r>
              <a:rPr lang="cs-CZ" altLang="cs-CZ" sz="2000" b="1" dirty="0"/>
              <a:t>komprimace</a:t>
            </a:r>
            <a:r>
              <a:rPr lang="cs-CZ" altLang="cs-CZ" sz="2000" dirty="0"/>
              <a:t> audia/videa, luštění různých šifer hrubou silou, hledání výsledku zkoušením všech možných kombinací nebo jiné rozsáhlé výpočty, kde je možné problém rozložit na </a:t>
            </a:r>
            <a:r>
              <a:rPr lang="cs-CZ" altLang="cs-CZ" sz="2000" b="1" dirty="0"/>
              <a:t>nezávisle řešitelné podproblémy</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Program rozložený na vlákna půjde mnohem lépe dynamicky paralelizovat – program vlastně rozkládáme na nezávislé části, ze kterých lze snadno brát paralelně proveditelné instrukce</a:t>
            </a:r>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2000" dirty="0"/>
          </a:p>
          <a:p>
            <a:pPr marL="341313" indent="-341313" defTabSz="449263">
              <a:lnSpc>
                <a:spcPct val="80000"/>
              </a:lnSpc>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Bohužel ale také existují algoritmy, které nelze rozdělit na nezávislá paralelní vlákna (například program popisující cestu robota z bodu A do bodu B)</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B6AB39E-7045-4825-978A-517430F06DF6}"/>
              </a:ext>
            </a:extLst>
          </p:cNvPr>
          <p:cNvSpPr>
            <a:spLocks noGrp="1" noChangeArrowheads="1"/>
          </p:cNvSpPr>
          <p:nvPr>
            <p:ph type="title"/>
          </p:nvPr>
        </p:nvSpPr>
        <p:spPr/>
        <p:txBody>
          <a:bodyPr/>
          <a:lstStyle/>
          <a:p>
            <a:r>
              <a:rPr lang="cs-CZ" altLang="cs-CZ" dirty="0" err="1"/>
              <a:t>Hyperthreading</a:t>
            </a:r>
            <a:r>
              <a:rPr lang="cs-CZ" altLang="cs-CZ" dirty="0"/>
              <a:t> x Multitasking</a:t>
            </a:r>
          </a:p>
        </p:txBody>
      </p:sp>
      <p:sp>
        <p:nvSpPr>
          <p:cNvPr id="109571" name="Rectangle 3">
            <a:extLst>
              <a:ext uri="{FF2B5EF4-FFF2-40B4-BE49-F238E27FC236}">
                <a16:creationId xmlns:a16="http://schemas.microsoft.com/office/drawing/2014/main" id="{695C055F-276D-4652-8095-9DC80BADF62D}"/>
              </a:ext>
            </a:extLst>
          </p:cNvPr>
          <p:cNvSpPr>
            <a:spLocks noGrp="1" noChangeArrowheads="1"/>
          </p:cNvSpPr>
          <p:nvPr>
            <p:ph type="body" idx="1"/>
          </p:nvPr>
        </p:nvSpPr>
        <p:spPr/>
        <p:txBody>
          <a:bodyPr/>
          <a:lstStyle/>
          <a:p>
            <a:pPr>
              <a:lnSpc>
                <a:spcPct val="80000"/>
              </a:lnSpc>
            </a:pPr>
            <a:r>
              <a:rPr lang="cs-CZ" altLang="cs-CZ" sz="1400" dirty="0"/>
              <a:t>Moderní operační systémy (Windows, Unix, Linux, </a:t>
            </a:r>
            <a:r>
              <a:rPr lang="cs-CZ" altLang="cs-CZ" sz="1400" dirty="0" err="1"/>
              <a:t>Solaris</a:t>
            </a:r>
            <a:r>
              <a:rPr lang="cs-CZ" altLang="cs-CZ" sz="1400" dirty="0"/>
              <a:t>…) jsou víceúlohové a umožňují </a:t>
            </a:r>
            <a:r>
              <a:rPr lang="cs-CZ" altLang="cs-CZ" sz="1400" b="1" dirty="0"/>
              <a:t>multitasking</a:t>
            </a:r>
          </a:p>
          <a:p>
            <a:pPr>
              <a:lnSpc>
                <a:spcPct val="80000"/>
              </a:lnSpc>
            </a:pPr>
            <a:r>
              <a:rPr lang="cs-CZ" altLang="cs-CZ" sz="1400" dirty="0"/>
              <a:t>Běží tedy </a:t>
            </a:r>
            <a:r>
              <a:rPr lang="cs-CZ" altLang="cs-CZ" sz="1400" b="1" dirty="0"/>
              <a:t>více programů</a:t>
            </a:r>
            <a:r>
              <a:rPr lang="cs-CZ" altLang="cs-CZ" sz="1400" dirty="0"/>
              <a:t> naráz – uživateli je vytvořena </a:t>
            </a:r>
            <a:r>
              <a:rPr lang="cs-CZ" altLang="cs-CZ" sz="1400" b="1" dirty="0"/>
              <a:t>iluze</a:t>
            </a:r>
            <a:r>
              <a:rPr lang="cs-CZ" altLang="cs-CZ" sz="1400" dirty="0"/>
              <a:t> současného běhu jejich rychlým přepínáním</a:t>
            </a:r>
          </a:p>
          <a:p>
            <a:pPr>
              <a:lnSpc>
                <a:spcPct val="80000"/>
              </a:lnSpc>
            </a:pPr>
            <a:r>
              <a:rPr lang="cs-CZ" altLang="cs-CZ" sz="1400" dirty="0"/>
              <a:t>Na procesoru </a:t>
            </a:r>
            <a:r>
              <a:rPr lang="cs-CZ" altLang="cs-CZ" sz="1400" b="1" dirty="0"/>
              <a:t>bez </a:t>
            </a:r>
            <a:r>
              <a:rPr lang="cs-CZ" altLang="cs-CZ" sz="1400" b="1" dirty="0" err="1"/>
              <a:t>hyperthreadingu</a:t>
            </a:r>
            <a:r>
              <a:rPr lang="cs-CZ" altLang="cs-CZ" sz="1400" dirty="0"/>
              <a:t> běží 1 milisekundu </a:t>
            </a:r>
            <a:r>
              <a:rPr lang="cs-CZ" altLang="cs-CZ" sz="1400" i="1" dirty="0"/>
              <a:t>PROGRAM1</a:t>
            </a:r>
            <a:r>
              <a:rPr lang="cs-CZ" altLang="cs-CZ" sz="1400" dirty="0"/>
              <a:t> a poté dochází k přepnutí na </a:t>
            </a:r>
            <a:r>
              <a:rPr lang="cs-CZ" altLang="cs-CZ" sz="1400" i="1" dirty="0"/>
              <a:t>PROGRAM2</a:t>
            </a:r>
            <a:r>
              <a:rPr lang="cs-CZ" altLang="cs-CZ" sz="1400" dirty="0"/>
              <a:t>, který poběží po dobu další 1 milisekundy</a:t>
            </a:r>
          </a:p>
          <a:p>
            <a:pPr>
              <a:lnSpc>
                <a:spcPct val="80000"/>
              </a:lnSpc>
            </a:pPr>
            <a:r>
              <a:rPr lang="cs-CZ" altLang="cs-CZ" sz="1400" dirty="0"/>
              <a:t>Během milisekundy, kdy běžel </a:t>
            </a:r>
            <a:r>
              <a:rPr lang="cs-CZ" altLang="cs-CZ" sz="1400" i="1" dirty="0"/>
              <a:t>PROGRAM1</a:t>
            </a:r>
            <a:r>
              <a:rPr lang="cs-CZ" altLang="cs-CZ" sz="1400" dirty="0"/>
              <a:t> se stihlo zpracovat např. 1 000 000 instrukcí tohoto programu. Procesor by byl schopen vykonat za tuto časovou jednotku instrukcí ještě daleko více, ale </a:t>
            </a:r>
            <a:r>
              <a:rPr lang="cs-CZ" altLang="cs-CZ" sz="1400" b="1" dirty="0"/>
              <a:t>nepodařilo</a:t>
            </a:r>
            <a:r>
              <a:rPr lang="cs-CZ" altLang="cs-CZ" sz="1400" dirty="0"/>
              <a:t> se to, protože instrukce </a:t>
            </a:r>
            <a:r>
              <a:rPr lang="cs-CZ" altLang="cs-CZ" sz="1400" i="1" dirty="0"/>
              <a:t>PROGRAMU1</a:t>
            </a:r>
            <a:r>
              <a:rPr lang="cs-CZ" altLang="cs-CZ" sz="1400" dirty="0"/>
              <a:t> jsou mezi sebou datově</a:t>
            </a:r>
            <a:r>
              <a:rPr lang="cs-CZ" altLang="cs-CZ" sz="1400" b="1" dirty="0"/>
              <a:t> závislé</a:t>
            </a:r>
            <a:r>
              <a:rPr lang="cs-CZ" altLang="cs-CZ" sz="1400" dirty="0"/>
              <a:t> a </a:t>
            </a:r>
            <a:r>
              <a:rPr lang="cs-CZ" altLang="cs-CZ" sz="1400" b="1" dirty="0"/>
              <a:t>nelze</a:t>
            </a:r>
            <a:r>
              <a:rPr lang="cs-CZ" altLang="cs-CZ" sz="1400" dirty="0"/>
              <a:t> je libovolně </a:t>
            </a:r>
            <a:r>
              <a:rPr lang="cs-CZ" altLang="cs-CZ" sz="1400" b="1" dirty="0"/>
              <a:t>paralelně sdružovat</a:t>
            </a:r>
          </a:p>
          <a:p>
            <a:pPr>
              <a:lnSpc>
                <a:spcPct val="80000"/>
              </a:lnSpc>
            </a:pPr>
            <a:r>
              <a:rPr lang="cs-CZ" altLang="cs-CZ" sz="1400" dirty="0"/>
              <a:t>Kdyby nedocházelo k přepínaní mezi oběma programy každou milisekundu, ale instrukce obou programů vstupovaly do mikroprocesoru současně, mohl by být jeho výkon vyšší, protože instrukce PROGRAMU1 je zpracovatelná </a:t>
            </a:r>
            <a:r>
              <a:rPr lang="cs-CZ" altLang="cs-CZ" sz="1400" b="1" dirty="0"/>
              <a:t>paralelně</a:t>
            </a:r>
            <a:r>
              <a:rPr lang="cs-CZ" altLang="cs-CZ" sz="1400" dirty="0"/>
              <a:t> s </a:t>
            </a:r>
            <a:r>
              <a:rPr lang="cs-CZ" altLang="cs-CZ" sz="1400" b="1" dirty="0"/>
              <a:t>libovolnou</a:t>
            </a:r>
            <a:r>
              <a:rPr lang="cs-CZ" altLang="cs-CZ" sz="1400" dirty="0"/>
              <a:t> instrukcí PROGRAMU2 – jsou totiž </a:t>
            </a:r>
            <a:r>
              <a:rPr lang="cs-CZ" altLang="cs-CZ" sz="1400" b="1" dirty="0"/>
              <a:t>nezávislé</a:t>
            </a:r>
          </a:p>
          <a:p>
            <a:pPr>
              <a:lnSpc>
                <a:spcPct val="80000"/>
              </a:lnSpc>
            </a:pPr>
            <a:r>
              <a:rPr lang="cs-CZ" altLang="cs-CZ" sz="1400" dirty="0"/>
              <a:t>To je ovšem možné pouze pokud mikroprocesor přizpůsobíme pro přísun instrukcí patřících různým vláknům – zejména je nutné vyřešit, aby každé vlákno mělo svou vlastní sadu registrů a procesor musí umět pracovat se dvěma kódovými segmenty současně</a:t>
            </a:r>
          </a:p>
          <a:p>
            <a:pPr>
              <a:lnSpc>
                <a:spcPct val="80000"/>
              </a:lnSpc>
            </a:pPr>
            <a:r>
              <a:rPr lang="cs-CZ" altLang="cs-CZ" sz="1400" dirty="0"/>
              <a:t>Na mikroprocesoru </a:t>
            </a:r>
            <a:r>
              <a:rPr lang="cs-CZ" altLang="cs-CZ" sz="1400" b="1" dirty="0"/>
              <a:t>s </a:t>
            </a:r>
            <a:r>
              <a:rPr lang="cs-CZ" altLang="cs-CZ" sz="1400" b="1" dirty="0" err="1"/>
              <a:t>hyperthreadingem</a:t>
            </a:r>
            <a:r>
              <a:rPr lang="cs-CZ" altLang="cs-CZ" sz="1400" dirty="0"/>
              <a:t> není potřeba mezi </a:t>
            </a:r>
            <a:r>
              <a:rPr lang="cs-CZ" altLang="cs-CZ" sz="1400" i="1" dirty="0"/>
              <a:t>PROGRAMEM1</a:t>
            </a:r>
            <a:r>
              <a:rPr lang="cs-CZ" altLang="cs-CZ" sz="1400" dirty="0"/>
              <a:t> a </a:t>
            </a:r>
            <a:r>
              <a:rPr lang="cs-CZ" altLang="cs-CZ" sz="1400" i="1" dirty="0"/>
              <a:t>PROGRAMEM2</a:t>
            </a:r>
            <a:r>
              <a:rPr lang="cs-CZ" altLang="cs-CZ" sz="1400" dirty="0"/>
              <a:t> přepínat. Oba programy běží doopravdy současně</a:t>
            </a:r>
          </a:p>
          <a:p>
            <a:pPr>
              <a:lnSpc>
                <a:spcPct val="80000"/>
              </a:lnSpc>
            </a:pPr>
            <a:r>
              <a:rPr lang="cs-CZ" altLang="cs-CZ" sz="1400" dirty="0"/>
              <a:t>Díky tomu, že do mikroprocesoru vstupují instrukce PROGRAMU1 i PROGRAMU2, lze snadněji najít instrukce, které lze </a:t>
            </a:r>
            <a:r>
              <a:rPr lang="cs-CZ" altLang="cs-CZ" sz="1400" b="1" dirty="0"/>
              <a:t>sdružit</a:t>
            </a:r>
            <a:r>
              <a:rPr lang="cs-CZ" altLang="cs-CZ" sz="1400" dirty="0"/>
              <a:t> k </a:t>
            </a:r>
            <a:r>
              <a:rPr lang="cs-CZ" altLang="cs-CZ" sz="1400" b="1" dirty="0"/>
              <a:t>paralelnímu zpracování</a:t>
            </a:r>
            <a:r>
              <a:rPr lang="cs-CZ" altLang="cs-CZ" sz="1400" dirty="0"/>
              <a:t>. Mikroprocesor nyní vykoná např. 1500000 instrukcí za </a:t>
            </a:r>
            <a:r>
              <a:rPr lang="cs-CZ" altLang="cs-CZ" sz="1400" dirty="0" err="1"/>
              <a:t>milisekndu</a:t>
            </a:r>
            <a:r>
              <a:rPr lang="cs-CZ" altLang="cs-CZ" sz="1400" dirty="0"/>
              <a:t> (o 50 % procent víc, než když se programy střídaly a vždy běžel pouze jeden z nich)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005F7EE-31A0-46D3-BA0F-DD780933D5F0}"/>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Hyperthreading</a:t>
            </a:r>
          </a:p>
        </p:txBody>
      </p:sp>
      <p:sp>
        <p:nvSpPr>
          <p:cNvPr id="103427" name="Rectangle 3">
            <a:extLst>
              <a:ext uri="{FF2B5EF4-FFF2-40B4-BE49-F238E27FC236}">
                <a16:creationId xmlns:a16="http://schemas.microsoft.com/office/drawing/2014/main" id="{69B3CFA7-B9D5-47DE-972C-2919DDF1FC45}"/>
              </a:ext>
            </a:extLst>
          </p:cNvPr>
          <p:cNvSpPr>
            <a:spLocks noGrp="1" noChangeArrowheads="1"/>
          </p:cNvSpPr>
          <p:nvPr>
            <p:ph type="body" idx="1"/>
          </p:nvPr>
        </p:nvSpPr>
        <p:spPr>
          <a:xfrm>
            <a:off x="457200" y="1719263"/>
            <a:ext cx="8231188" cy="441325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Operační systém zašle procesoru </a:t>
            </a:r>
            <a:r>
              <a:rPr lang="cs-CZ" altLang="cs-CZ" sz="1700" b="1" dirty="0"/>
              <a:t>dvě vlákna</a:t>
            </a:r>
            <a:r>
              <a:rPr lang="cs-CZ" altLang="cs-CZ" sz="1700" dirty="0"/>
              <a:t>, ty jsou dekódována a příslušné výpočetní jednotky obdrží instrukce (</a:t>
            </a:r>
            <a:r>
              <a:rPr lang="cs-CZ" altLang="cs-CZ" sz="1700" dirty="0" err="1"/>
              <a:t>mikroOps</a:t>
            </a:r>
            <a:r>
              <a:rPr lang="cs-CZ" altLang="cs-CZ" sz="1700" dirty="0"/>
              <a:t>) </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Také ale obdrží informaci o tom, ke </a:t>
            </a:r>
            <a:r>
              <a:rPr lang="cs-CZ" altLang="cs-CZ" sz="1700" b="1" dirty="0"/>
              <a:t>kterému vláknu</a:t>
            </a:r>
            <a:r>
              <a:rPr lang="cs-CZ" altLang="cs-CZ" sz="1700" dirty="0"/>
              <a:t> tyto instrukce patří</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Výpočetní jednotka podle této informace začne pracovat s jednou nebo druhou </a:t>
            </a:r>
            <a:r>
              <a:rPr lang="cs-CZ" altLang="cs-CZ" sz="1700" b="1" dirty="0"/>
              <a:t>sadou registrů</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b="1" dirty="0"/>
              <a:t>Každému vláknu procesor předstírá jeho vlastní registry</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Například v registru EAX vidí tedy každé vlákno jinou hodnotu</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5CABBD4-13BB-4DF1-BCD0-C574017C7E56}"/>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Nevýhoda hyperthreadingu</a:t>
            </a:r>
          </a:p>
        </p:txBody>
      </p:sp>
      <p:sp>
        <p:nvSpPr>
          <p:cNvPr id="48131" name="Rectangle 3">
            <a:extLst>
              <a:ext uri="{FF2B5EF4-FFF2-40B4-BE49-F238E27FC236}">
                <a16:creationId xmlns:a16="http://schemas.microsoft.com/office/drawing/2014/main" id="{8985DAF5-146F-49C9-8B54-1BBA628394C1}"/>
              </a:ext>
            </a:extLst>
          </p:cNvPr>
          <p:cNvSpPr>
            <a:spLocks noGrp="1" noChangeArrowheads="1"/>
          </p:cNvSpPr>
          <p:nvPr>
            <p:ph type="body" idx="1"/>
          </p:nvPr>
        </p:nvSpPr>
        <p:spPr>
          <a:xfrm>
            <a:off x="457200" y="1719263"/>
            <a:ext cx="8231188" cy="441325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V případě, kdy je procesoru s </a:t>
            </a:r>
            <a:r>
              <a:rPr lang="cs-CZ" altLang="cs-CZ" sz="1700" dirty="0" err="1"/>
              <a:t>hyperthreadingem</a:t>
            </a:r>
            <a:r>
              <a:rPr lang="cs-CZ" altLang="cs-CZ" sz="1700" dirty="0"/>
              <a:t> zadána úloha v podobě dvou vláken, kdy každé musí využívat </a:t>
            </a:r>
            <a:r>
              <a:rPr lang="cs-CZ" altLang="cs-CZ" sz="1700" b="1" dirty="0"/>
              <a:t>stejný sdílený prostředek</a:t>
            </a:r>
            <a:r>
              <a:rPr lang="cs-CZ" altLang="cs-CZ" sz="1700" dirty="0"/>
              <a:t> (např. stejný úsek paměti, stejný soubor, stejný výstup), dojde ke konfliktu</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Vlákna pak </a:t>
            </a:r>
            <a:r>
              <a:rPr lang="cs-CZ" altLang="cs-CZ" sz="1700" b="1" dirty="0"/>
              <a:t>nelze</a:t>
            </a:r>
            <a:r>
              <a:rPr lang="cs-CZ" altLang="cs-CZ" sz="1700" dirty="0"/>
              <a:t> provádět </a:t>
            </a:r>
            <a:r>
              <a:rPr lang="cs-CZ" altLang="cs-CZ" sz="1700" b="1" dirty="0"/>
              <a:t>paralelně</a:t>
            </a:r>
            <a:r>
              <a:rPr lang="cs-CZ" altLang="cs-CZ" sz="1700" dirty="0"/>
              <a:t>, ale musí se v čase střídat, což nejenom že výpočet vůbec nezrychlí, navíc to s sebou nese další režijní náklady v podobě obhospodařování dvou vláken a jejich střídání v čase</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Tedy ne vždy se vyplatí rozložit program na více vláken – nevyplatí se to, když obě vlákna musí „něco“ sdílet</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dirty="0"/>
              <a:t>Vlákna by měla být zcela nezávislá a neměla by nic sdílet, jinak se navzájem blokují</a:t>
            </a:r>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700" b="1" dirty="0"/>
          </a:p>
          <a:p>
            <a:pPr marL="341313" indent="-341313" defTabSz="449263">
              <a:spcBef>
                <a:spcPts val="4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700" b="1" dirty="0"/>
              <a:t>Závěr: Do budoucna je nutné změnit techniku programování tak, aby nová generace softwaru využívala více vláken (velmi důležité pro následné </a:t>
            </a:r>
            <a:r>
              <a:rPr lang="cs-CZ" altLang="cs-CZ" sz="1700" b="1" dirty="0" err="1"/>
              <a:t>vícejádrové</a:t>
            </a:r>
            <a:r>
              <a:rPr lang="cs-CZ" altLang="cs-CZ" sz="1700" b="1" dirty="0"/>
              <a:t> procesory)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01B837E9-343B-418E-932F-00ABC1B59D91}"/>
              </a:ext>
            </a:extLst>
          </p:cNvPr>
          <p:cNvSpPr>
            <a:spLocks noGrp="1" noChangeArrowheads="1"/>
          </p:cNvSpPr>
          <p:nvPr>
            <p:ph type="title"/>
          </p:nvPr>
        </p:nvSpPr>
        <p:spPr/>
        <p:txBody>
          <a:bodyPr/>
          <a:lstStyle/>
          <a:p>
            <a:r>
              <a:rPr lang="cs-CZ" altLang="cs-CZ" dirty="0"/>
              <a:t>Pentium XE 840</a:t>
            </a:r>
          </a:p>
        </p:txBody>
      </p:sp>
      <p:sp>
        <p:nvSpPr>
          <p:cNvPr id="107523" name="Rectangle 3">
            <a:extLst>
              <a:ext uri="{FF2B5EF4-FFF2-40B4-BE49-F238E27FC236}">
                <a16:creationId xmlns:a16="http://schemas.microsoft.com/office/drawing/2014/main" id="{55F93800-1336-4A73-9D05-B20CB5AE9C64}"/>
              </a:ext>
            </a:extLst>
          </p:cNvPr>
          <p:cNvSpPr>
            <a:spLocks noGrp="1" noChangeArrowheads="1"/>
          </p:cNvSpPr>
          <p:nvPr>
            <p:ph type="body" idx="1"/>
          </p:nvPr>
        </p:nvSpPr>
        <p:spPr/>
        <p:txBody>
          <a:bodyPr/>
          <a:lstStyle/>
          <a:p>
            <a:pPr>
              <a:lnSpc>
                <a:spcPct val="80000"/>
              </a:lnSpc>
            </a:pPr>
            <a:r>
              <a:rPr lang="cs-CZ" altLang="cs-CZ" sz="1600" dirty="0"/>
              <a:t>Rok 2005 a Intel hlásá: „</a:t>
            </a:r>
            <a:r>
              <a:rPr lang="cs-CZ" altLang="cs-CZ" sz="1600" dirty="0" err="1"/>
              <a:t>Dual</a:t>
            </a:r>
            <a:r>
              <a:rPr lang="cs-CZ" altLang="cs-CZ" sz="1600" dirty="0"/>
              <a:t> </a:t>
            </a:r>
            <a:r>
              <a:rPr lang="cs-CZ" altLang="cs-CZ" sz="1600" dirty="0" err="1"/>
              <a:t>Core</a:t>
            </a:r>
            <a:r>
              <a:rPr lang="cs-CZ" altLang="cs-CZ" sz="1600" dirty="0"/>
              <a:t> Era </a:t>
            </a:r>
            <a:r>
              <a:rPr lang="cs-CZ" altLang="cs-CZ" sz="1600" dirty="0" err="1"/>
              <a:t>Begins</a:t>
            </a:r>
            <a:r>
              <a:rPr lang="cs-CZ" altLang="cs-CZ" sz="1600" dirty="0"/>
              <a:t>“ (éra dvou jader začíná)</a:t>
            </a:r>
          </a:p>
          <a:p>
            <a:pPr>
              <a:lnSpc>
                <a:spcPct val="80000"/>
              </a:lnSpc>
            </a:pPr>
            <a:r>
              <a:rPr lang="cs-CZ" altLang="cs-CZ" sz="1600" b="1" dirty="0"/>
              <a:t>Dvoujádrový</a:t>
            </a:r>
            <a:r>
              <a:rPr lang="cs-CZ" altLang="cs-CZ" sz="1600" dirty="0"/>
              <a:t> procesor se navenek tváří a chová jako </a:t>
            </a:r>
            <a:r>
              <a:rPr lang="cs-CZ" altLang="cs-CZ" sz="1600" b="1" dirty="0"/>
              <a:t>dva nezávislé procesory</a:t>
            </a:r>
            <a:r>
              <a:rPr lang="cs-CZ" altLang="cs-CZ" sz="1600" dirty="0"/>
              <a:t> </a:t>
            </a:r>
          </a:p>
          <a:p>
            <a:pPr>
              <a:lnSpc>
                <a:spcPct val="80000"/>
              </a:lnSpc>
            </a:pPr>
            <a:r>
              <a:rPr lang="cs-CZ" altLang="cs-CZ" sz="1600" dirty="0"/>
              <a:t>Zjednodušeně se dá prohlásit, že </a:t>
            </a:r>
            <a:r>
              <a:rPr lang="cs-CZ" altLang="cs-CZ" sz="1600" b="1" dirty="0"/>
              <a:t>dvoujádrový</a:t>
            </a:r>
            <a:r>
              <a:rPr lang="cs-CZ" altLang="cs-CZ" sz="1600" dirty="0"/>
              <a:t> procesor na 3,2 GHz běží jako dva procesory, každý na 3,2 GHz </a:t>
            </a:r>
          </a:p>
          <a:p>
            <a:pPr>
              <a:lnSpc>
                <a:spcPct val="80000"/>
              </a:lnSpc>
            </a:pPr>
            <a:r>
              <a:rPr lang="cs-CZ" altLang="cs-CZ" sz="1600" dirty="0"/>
              <a:t>frekvence procesoru udává jeho </a:t>
            </a:r>
            <a:r>
              <a:rPr lang="cs-CZ" altLang="cs-CZ" sz="1600" b="1" dirty="0"/>
              <a:t>rychlost</a:t>
            </a:r>
            <a:r>
              <a:rPr lang="cs-CZ" altLang="cs-CZ" sz="1600" dirty="0"/>
              <a:t>, nikoli však </a:t>
            </a:r>
            <a:r>
              <a:rPr lang="cs-CZ" altLang="cs-CZ" sz="1600" b="1" dirty="0"/>
              <a:t>výkonnost</a:t>
            </a:r>
            <a:r>
              <a:rPr lang="cs-CZ" altLang="cs-CZ" sz="1600" dirty="0"/>
              <a:t>. Tu tvoří mnoho dalších parametrů a faktorů </a:t>
            </a:r>
          </a:p>
          <a:p>
            <a:pPr>
              <a:lnSpc>
                <a:spcPct val="80000"/>
              </a:lnSpc>
            </a:pPr>
            <a:r>
              <a:rPr lang="cs-CZ" altLang="cs-CZ" sz="1600" dirty="0"/>
              <a:t>Dvoujádrový procesor může (ale nemusí a obvykle nemá) mít výkon jako dva procesory. </a:t>
            </a:r>
          </a:p>
          <a:p>
            <a:pPr>
              <a:lnSpc>
                <a:spcPct val="80000"/>
              </a:lnSpc>
            </a:pPr>
            <a:r>
              <a:rPr lang="cs-CZ" altLang="cs-CZ" sz="1600" dirty="0"/>
              <a:t>Aplikace (a operační systém) musí umět využít toho, že má skutečně dva procesory k dispozici. </a:t>
            </a:r>
          </a:p>
          <a:p>
            <a:pPr>
              <a:lnSpc>
                <a:spcPct val="80000"/>
              </a:lnSpc>
            </a:pPr>
            <a:r>
              <a:rPr lang="cs-CZ" altLang="cs-CZ" sz="1600" dirty="0"/>
              <a:t>Pokud toho nevyužije, nárůst výkonu se nekoná a dokonce může výkon i klesnout. </a:t>
            </a:r>
          </a:p>
          <a:p>
            <a:pPr>
              <a:lnSpc>
                <a:spcPct val="80000"/>
              </a:lnSpc>
            </a:pPr>
            <a:r>
              <a:rPr lang="cs-CZ" altLang="cs-CZ" sz="1600" dirty="0"/>
              <a:t>První dvoujádrové mikroprocesory se Intel pokouší stavět na bázi Pentia IV a architektury </a:t>
            </a:r>
            <a:r>
              <a:rPr lang="cs-CZ" altLang="cs-CZ" sz="1600" dirty="0" err="1"/>
              <a:t>Netburst</a:t>
            </a:r>
            <a:endParaRPr lang="cs-CZ" altLang="cs-CZ" sz="1600" dirty="0"/>
          </a:p>
          <a:p>
            <a:pPr>
              <a:lnSpc>
                <a:spcPct val="80000"/>
              </a:lnSpc>
            </a:pPr>
            <a:r>
              <a:rPr lang="cs-CZ" altLang="cs-CZ" sz="1600" dirty="0"/>
              <a:t>Koncepce Pentia 4 se ukázala jako </a:t>
            </a:r>
            <a:r>
              <a:rPr lang="cs-CZ" altLang="cs-CZ" sz="1600" b="1" dirty="0"/>
              <a:t>nevýhodná</a:t>
            </a:r>
            <a:r>
              <a:rPr lang="cs-CZ" altLang="cs-CZ" sz="1600" dirty="0"/>
              <a:t> pro konstrukci </a:t>
            </a:r>
            <a:r>
              <a:rPr lang="cs-CZ" altLang="cs-CZ" sz="1600" b="1" dirty="0" err="1"/>
              <a:t>vícejádrových</a:t>
            </a:r>
            <a:r>
              <a:rPr lang="cs-CZ" altLang="cs-CZ" sz="1600" dirty="0"/>
              <a:t> procesorů, protože je extrémně </a:t>
            </a:r>
            <a:r>
              <a:rPr lang="cs-CZ" altLang="cs-CZ" sz="1600" b="1" dirty="0"/>
              <a:t>energeticky náročná</a:t>
            </a:r>
            <a:r>
              <a:rPr lang="cs-CZ" altLang="cs-CZ" sz="1600" dirty="0"/>
              <a:t> a vznikají problémy s </a:t>
            </a:r>
            <a:r>
              <a:rPr lang="cs-CZ" altLang="cs-CZ" sz="1600" b="1" dirty="0"/>
              <a:t>odvodem tepla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A1A79B43-F302-463C-84B6-BD94B45ECAF0}"/>
              </a:ext>
            </a:extLst>
          </p:cNvPr>
          <p:cNvSpPr>
            <a:spLocks noGrp="1" noChangeArrowheads="1"/>
          </p:cNvSpPr>
          <p:nvPr>
            <p:ph type="title"/>
          </p:nvPr>
        </p:nvSpPr>
        <p:spPr/>
        <p:txBody>
          <a:bodyPr/>
          <a:lstStyle/>
          <a:p>
            <a:r>
              <a:rPr lang="cs-CZ" altLang="cs-CZ"/>
              <a:t>Pentium Extreme 840</a:t>
            </a:r>
          </a:p>
        </p:txBody>
      </p:sp>
      <p:sp>
        <p:nvSpPr>
          <p:cNvPr id="108547" name="Rectangle 3">
            <a:extLst>
              <a:ext uri="{FF2B5EF4-FFF2-40B4-BE49-F238E27FC236}">
                <a16:creationId xmlns:a16="http://schemas.microsoft.com/office/drawing/2014/main" id="{285EEF71-6EC5-4C5B-BFB9-3FC8A00B2065}"/>
              </a:ext>
            </a:extLst>
          </p:cNvPr>
          <p:cNvSpPr>
            <a:spLocks noGrp="1" noChangeArrowheads="1"/>
          </p:cNvSpPr>
          <p:nvPr>
            <p:ph type="body" idx="1"/>
          </p:nvPr>
        </p:nvSpPr>
        <p:spPr>
          <a:xfrm>
            <a:off x="457200" y="4267200"/>
            <a:ext cx="8229600" cy="2401888"/>
          </a:xfrm>
        </p:spPr>
        <p:txBody>
          <a:bodyPr/>
          <a:lstStyle/>
          <a:p>
            <a:pPr>
              <a:lnSpc>
                <a:spcPct val="90000"/>
              </a:lnSpc>
            </a:pPr>
            <a:r>
              <a:rPr lang="cs-CZ" altLang="cs-CZ" sz="1400" dirty="0"/>
              <a:t>Jádro </a:t>
            </a:r>
            <a:r>
              <a:rPr lang="cs-CZ" altLang="cs-CZ" sz="1400" b="1" dirty="0" err="1"/>
              <a:t>Smithfield</a:t>
            </a:r>
            <a:r>
              <a:rPr lang="cs-CZ" altLang="cs-CZ" sz="1400" b="1" dirty="0"/>
              <a:t>, </a:t>
            </a:r>
            <a:r>
              <a:rPr lang="cs-CZ" altLang="cs-CZ" sz="1400" dirty="0"/>
              <a:t>dvě jádra v jednom mikroprocesoru</a:t>
            </a:r>
          </a:p>
          <a:p>
            <a:pPr>
              <a:lnSpc>
                <a:spcPct val="90000"/>
              </a:lnSpc>
            </a:pPr>
            <a:r>
              <a:rPr lang="cs-CZ" altLang="cs-CZ" sz="1400" dirty="0"/>
              <a:t>Architektura </a:t>
            </a:r>
            <a:r>
              <a:rPr lang="cs-CZ" altLang="cs-CZ" sz="1400" b="1" dirty="0" err="1"/>
              <a:t>Netburst</a:t>
            </a:r>
            <a:endParaRPr lang="cs-CZ" altLang="cs-CZ" sz="1400" b="1" dirty="0"/>
          </a:p>
          <a:p>
            <a:pPr>
              <a:lnSpc>
                <a:spcPct val="90000"/>
              </a:lnSpc>
            </a:pPr>
            <a:r>
              <a:rPr lang="cs-CZ" altLang="cs-CZ" sz="1400" dirty="0"/>
              <a:t>Frekvence </a:t>
            </a:r>
            <a:r>
              <a:rPr lang="cs-CZ" altLang="cs-CZ" sz="1400" b="1" dirty="0"/>
              <a:t>3,2 GHz</a:t>
            </a:r>
          </a:p>
          <a:p>
            <a:pPr>
              <a:lnSpc>
                <a:spcPct val="90000"/>
              </a:lnSpc>
            </a:pPr>
            <a:r>
              <a:rPr lang="cs-CZ" altLang="cs-CZ" sz="1400" dirty="0"/>
              <a:t>L1-Cache 2x16 kB, L2-Cache </a:t>
            </a:r>
            <a:r>
              <a:rPr lang="cs-CZ" altLang="cs-CZ" sz="1400" b="1" dirty="0"/>
              <a:t>2x1 MB</a:t>
            </a:r>
          </a:p>
          <a:p>
            <a:pPr>
              <a:lnSpc>
                <a:spcPct val="90000"/>
              </a:lnSpc>
            </a:pPr>
            <a:r>
              <a:rPr lang="cs-CZ" altLang="cs-CZ" sz="1400" dirty="0"/>
              <a:t>Rychlost vnější sběrnice </a:t>
            </a:r>
            <a:r>
              <a:rPr lang="cs-CZ" altLang="cs-CZ" sz="1400" b="1" dirty="0"/>
              <a:t>800 MHz</a:t>
            </a:r>
          </a:p>
          <a:p>
            <a:pPr>
              <a:lnSpc>
                <a:spcPct val="90000"/>
              </a:lnSpc>
            </a:pPr>
            <a:r>
              <a:rPr lang="cs-CZ" altLang="cs-CZ" sz="1400" dirty="0"/>
              <a:t>Technologie </a:t>
            </a:r>
            <a:r>
              <a:rPr lang="cs-CZ" altLang="cs-CZ" sz="1400" b="1" dirty="0"/>
              <a:t>90 </a:t>
            </a:r>
            <a:r>
              <a:rPr lang="cs-CZ" altLang="cs-CZ" sz="1400" b="1" dirty="0" err="1"/>
              <a:t>nm</a:t>
            </a:r>
            <a:endParaRPr lang="cs-CZ" altLang="cs-CZ" sz="1400" b="1" dirty="0"/>
          </a:p>
          <a:p>
            <a:pPr>
              <a:lnSpc>
                <a:spcPct val="90000"/>
              </a:lnSpc>
            </a:pPr>
            <a:r>
              <a:rPr lang="cs-CZ" altLang="cs-CZ" sz="1400" b="1" dirty="0"/>
              <a:t>230 milionů</a:t>
            </a:r>
            <a:r>
              <a:rPr lang="cs-CZ" altLang="cs-CZ" sz="1400" dirty="0"/>
              <a:t> tranzistorů</a:t>
            </a:r>
          </a:p>
          <a:p>
            <a:pPr>
              <a:lnSpc>
                <a:spcPct val="90000"/>
              </a:lnSpc>
            </a:pPr>
            <a:r>
              <a:rPr lang="cs-CZ" altLang="cs-CZ" sz="1400" dirty="0"/>
              <a:t>Příkon </a:t>
            </a:r>
            <a:r>
              <a:rPr lang="cs-CZ" altLang="cs-CZ" sz="1400" b="1" dirty="0"/>
              <a:t>130 W</a:t>
            </a:r>
          </a:p>
          <a:p>
            <a:pPr>
              <a:lnSpc>
                <a:spcPct val="90000"/>
              </a:lnSpc>
            </a:pPr>
            <a:r>
              <a:rPr lang="cs-CZ" altLang="cs-CZ" sz="1400" dirty="0"/>
              <a:t>Napájení </a:t>
            </a:r>
            <a:r>
              <a:rPr lang="cs-CZ" altLang="cs-CZ" sz="1400" b="1" dirty="0"/>
              <a:t>1,25 V</a:t>
            </a:r>
          </a:p>
          <a:p>
            <a:pPr>
              <a:lnSpc>
                <a:spcPct val="90000"/>
              </a:lnSpc>
            </a:pPr>
            <a:r>
              <a:rPr lang="cs-CZ" altLang="cs-CZ" sz="1400" b="1" dirty="0" err="1"/>
              <a:t>Hyperthreading</a:t>
            </a:r>
            <a:r>
              <a:rPr lang="cs-CZ" altLang="cs-CZ" sz="1400" dirty="0"/>
              <a:t> na každém z jader – celkem lze tedy zpracovávat </a:t>
            </a:r>
            <a:r>
              <a:rPr lang="cs-CZ" altLang="cs-CZ" sz="1400" b="1" dirty="0"/>
              <a:t>4 vlákna</a:t>
            </a:r>
            <a:r>
              <a:rPr lang="cs-CZ" altLang="cs-CZ" sz="1400" dirty="0"/>
              <a:t> současně</a:t>
            </a:r>
          </a:p>
        </p:txBody>
      </p:sp>
      <p:pic>
        <p:nvPicPr>
          <p:cNvPr id="108548" name="Picture 4">
            <a:extLst>
              <a:ext uri="{FF2B5EF4-FFF2-40B4-BE49-F238E27FC236}">
                <a16:creationId xmlns:a16="http://schemas.microsoft.com/office/drawing/2014/main" id="{8EFA4F60-7D94-4270-9856-9B1BF5A21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68413"/>
            <a:ext cx="548640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70B0F7D8-E162-4E21-AE69-5C3A64FDCA4D}"/>
              </a:ext>
            </a:extLst>
          </p:cNvPr>
          <p:cNvSpPr>
            <a:spLocks noGrp="1" noChangeArrowheads="1"/>
          </p:cNvSpPr>
          <p:nvPr>
            <p:ph type="title"/>
          </p:nvPr>
        </p:nvSpPr>
        <p:spPr/>
        <p:txBody>
          <a:bodyPr/>
          <a:lstStyle/>
          <a:p>
            <a:r>
              <a:rPr lang="cs-CZ" altLang="cs-CZ"/>
              <a:t>Pentium D</a:t>
            </a:r>
          </a:p>
        </p:txBody>
      </p:sp>
      <p:sp>
        <p:nvSpPr>
          <p:cNvPr id="106499" name="Rectangle 3">
            <a:extLst>
              <a:ext uri="{FF2B5EF4-FFF2-40B4-BE49-F238E27FC236}">
                <a16:creationId xmlns:a16="http://schemas.microsoft.com/office/drawing/2014/main" id="{0C2F406A-2DE0-488B-A294-7BE9A4840A40}"/>
              </a:ext>
            </a:extLst>
          </p:cNvPr>
          <p:cNvSpPr>
            <a:spLocks noGrp="1" noChangeArrowheads="1"/>
          </p:cNvSpPr>
          <p:nvPr>
            <p:ph type="body" idx="1"/>
          </p:nvPr>
        </p:nvSpPr>
        <p:spPr>
          <a:xfrm>
            <a:off x="483825" y="1484784"/>
            <a:ext cx="8229600" cy="4411662"/>
          </a:xfrm>
        </p:spPr>
        <p:txBody>
          <a:bodyPr/>
          <a:lstStyle/>
          <a:p>
            <a:pPr>
              <a:lnSpc>
                <a:spcPct val="90000"/>
              </a:lnSpc>
            </a:pPr>
            <a:r>
              <a:rPr lang="cs-CZ" altLang="cs-CZ" sz="2000" dirty="0"/>
              <a:t>Je posledním procesorem s architekturou </a:t>
            </a:r>
            <a:r>
              <a:rPr lang="cs-CZ" altLang="cs-CZ" sz="2000" b="1" dirty="0" err="1"/>
              <a:t>NetBurst</a:t>
            </a:r>
            <a:endParaRPr lang="cs-CZ" altLang="cs-CZ" sz="2000" b="1" dirty="0"/>
          </a:p>
          <a:p>
            <a:pPr>
              <a:lnSpc>
                <a:spcPct val="90000"/>
              </a:lnSpc>
            </a:pPr>
            <a:r>
              <a:rPr lang="cs-CZ" altLang="cs-CZ" sz="2000" dirty="0"/>
              <a:t>Jde o nástupce </a:t>
            </a:r>
            <a:r>
              <a:rPr lang="cs-CZ" altLang="cs-CZ" sz="2000" b="1" dirty="0"/>
              <a:t>Pentia IV</a:t>
            </a:r>
          </a:p>
          <a:p>
            <a:pPr>
              <a:lnSpc>
                <a:spcPct val="90000"/>
              </a:lnSpc>
            </a:pPr>
            <a:r>
              <a:rPr lang="cs-CZ" altLang="cs-CZ" sz="2000" b="1" dirty="0"/>
              <a:t>Dvě jádra</a:t>
            </a:r>
          </a:p>
          <a:p>
            <a:pPr>
              <a:lnSpc>
                <a:spcPct val="90000"/>
              </a:lnSpc>
            </a:pPr>
            <a:r>
              <a:rPr lang="cs-CZ" altLang="cs-CZ" sz="2000" dirty="0"/>
              <a:t>Podporuje </a:t>
            </a:r>
            <a:r>
              <a:rPr lang="cs-CZ" altLang="cs-CZ" sz="2000" dirty="0" err="1"/>
              <a:t>hyperthreading</a:t>
            </a:r>
            <a:r>
              <a:rPr lang="cs-CZ" altLang="cs-CZ" sz="2000" dirty="0"/>
              <a:t> (většina variant)</a:t>
            </a:r>
          </a:p>
          <a:p>
            <a:pPr>
              <a:lnSpc>
                <a:spcPct val="90000"/>
              </a:lnSpc>
            </a:pPr>
            <a:r>
              <a:rPr lang="cs-CZ" altLang="cs-CZ" sz="2000" dirty="0"/>
              <a:t>Frekvence stoupla na </a:t>
            </a:r>
            <a:r>
              <a:rPr lang="cs-CZ" altLang="cs-CZ" sz="2000" b="1" dirty="0"/>
              <a:t>3,5 GHz</a:t>
            </a:r>
            <a:r>
              <a:rPr lang="cs-CZ" altLang="cs-CZ" sz="2000" dirty="0"/>
              <a:t> při příkonu </a:t>
            </a:r>
            <a:r>
              <a:rPr lang="cs-CZ" altLang="cs-CZ" sz="2000" b="1" dirty="0"/>
              <a:t>140 W</a:t>
            </a:r>
          </a:p>
          <a:p>
            <a:pPr>
              <a:lnSpc>
                <a:spcPct val="90000"/>
              </a:lnSpc>
            </a:pPr>
            <a:r>
              <a:rPr lang="cs-CZ" altLang="cs-CZ" sz="2000" dirty="0"/>
              <a:t>Lze přetaktovat nad </a:t>
            </a:r>
            <a:r>
              <a:rPr lang="cs-CZ" altLang="cs-CZ" sz="2000" b="1" dirty="0"/>
              <a:t>4 GHz</a:t>
            </a:r>
            <a:r>
              <a:rPr lang="cs-CZ" altLang="cs-CZ" sz="2000" dirty="0"/>
              <a:t>, ale </a:t>
            </a:r>
            <a:r>
              <a:rPr lang="cs-CZ" altLang="cs-CZ" sz="2000" b="1" dirty="0"/>
              <a:t>zahřívání</a:t>
            </a:r>
            <a:r>
              <a:rPr lang="cs-CZ" altLang="cs-CZ" sz="2000" dirty="0"/>
              <a:t> je extrémní</a:t>
            </a:r>
          </a:p>
          <a:p>
            <a:pPr>
              <a:lnSpc>
                <a:spcPct val="90000"/>
              </a:lnSpc>
            </a:pPr>
            <a:endParaRPr lang="cs-CZ" altLang="cs-CZ" sz="2000" dirty="0"/>
          </a:p>
          <a:p>
            <a:pPr>
              <a:lnSpc>
                <a:spcPct val="90000"/>
              </a:lnSpc>
            </a:pPr>
            <a:r>
              <a:rPr lang="cs-CZ" altLang="cs-CZ" sz="2000" dirty="0"/>
              <a:t>Jádro se nazývá </a:t>
            </a:r>
            <a:r>
              <a:rPr lang="cs-CZ" altLang="cs-CZ" sz="2000" b="1" dirty="0" err="1"/>
              <a:t>Presler</a:t>
            </a:r>
            <a:endParaRPr lang="cs-CZ" altLang="cs-CZ" sz="2000" b="1" dirty="0"/>
          </a:p>
          <a:p>
            <a:pPr>
              <a:lnSpc>
                <a:spcPct val="90000"/>
              </a:lnSpc>
            </a:pPr>
            <a:r>
              <a:rPr lang="cs-CZ" altLang="cs-CZ" sz="2000" dirty="0"/>
              <a:t>Technologie </a:t>
            </a:r>
            <a:r>
              <a:rPr lang="cs-CZ" altLang="cs-CZ" sz="2000" b="1" dirty="0"/>
              <a:t>65 </a:t>
            </a:r>
            <a:r>
              <a:rPr lang="cs-CZ" altLang="cs-CZ" sz="2000" b="1" dirty="0" err="1"/>
              <a:t>nm</a:t>
            </a:r>
            <a:endParaRPr lang="cs-CZ" altLang="cs-CZ" sz="2000" b="1" dirty="0"/>
          </a:p>
          <a:p>
            <a:pPr>
              <a:lnSpc>
                <a:spcPct val="90000"/>
              </a:lnSpc>
            </a:pPr>
            <a:r>
              <a:rPr lang="cs-CZ" altLang="cs-CZ" sz="2000" b="1" dirty="0"/>
              <a:t>376 milionů</a:t>
            </a:r>
            <a:r>
              <a:rPr lang="cs-CZ" altLang="cs-CZ" sz="2000" dirty="0"/>
              <a:t> tranzistorů</a:t>
            </a:r>
          </a:p>
          <a:p>
            <a:pPr>
              <a:lnSpc>
                <a:spcPct val="90000"/>
              </a:lnSpc>
            </a:pPr>
            <a:r>
              <a:rPr lang="cs-CZ" altLang="cs-CZ" sz="2000" dirty="0"/>
              <a:t>L2-Cache (</a:t>
            </a:r>
            <a:r>
              <a:rPr lang="cs-CZ" altLang="cs-CZ" sz="2000" b="1" dirty="0"/>
              <a:t>2x)2 MB</a:t>
            </a:r>
          </a:p>
          <a:p>
            <a:pPr>
              <a:lnSpc>
                <a:spcPct val="90000"/>
              </a:lnSpc>
            </a:pPr>
            <a:r>
              <a:rPr lang="cs-CZ" altLang="cs-CZ" sz="2000" dirty="0"/>
              <a:t>Vnější sběrnice </a:t>
            </a:r>
            <a:r>
              <a:rPr lang="cs-CZ" altLang="cs-CZ" sz="2000" b="1" dirty="0"/>
              <a:t>800 MHz</a:t>
            </a:r>
          </a:p>
          <a:p>
            <a:pPr>
              <a:lnSpc>
                <a:spcPct val="90000"/>
              </a:lnSpc>
            </a:pPr>
            <a:endParaRPr lang="cs-CZ" altLang="cs-CZ" sz="2600" b="1" dirty="0"/>
          </a:p>
          <a:p>
            <a:pPr>
              <a:lnSpc>
                <a:spcPct val="90000"/>
              </a:lnSpc>
            </a:pPr>
            <a:r>
              <a:rPr lang="cs-CZ" altLang="cs-CZ" sz="2000" dirty="0"/>
              <a:t>Vyrábí se i odlehčená verze </a:t>
            </a:r>
            <a:r>
              <a:rPr lang="cs-CZ" altLang="cs-CZ" sz="2000" b="1" dirty="0" err="1"/>
              <a:t>Celeron</a:t>
            </a:r>
            <a:r>
              <a:rPr lang="cs-CZ" altLang="cs-CZ" sz="2000" b="1" dirty="0"/>
              <a:t> D</a:t>
            </a:r>
            <a:r>
              <a:rPr lang="cs-CZ" altLang="cs-CZ" sz="2000" dirty="0"/>
              <a:t> s L2-Cache s kapacitou pouze </a:t>
            </a:r>
            <a:r>
              <a:rPr lang="cs-CZ" altLang="cs-CZ" sz="2000" b="1" dirty="0"/>
              <a:t>512 kB</a:t>
            </a:r>
            <a:r>
              <a:rPr lang="cs-CZ" altLang="cs-CZ" sz="2000" dirty="0"/>
              <a:t> a frekvencí vnější sběrnice </a:t>
            </a:r>
            <a:r>
              <a:rPr lang="cs-CZ" altLang="cs-CZ" sz="2000" b="1" dirty="0"/>
              <a:t>533 MHz</a:t>
            </a:r>
          </a:p>
          <a:p>
            <a:pPr>
              <a:lnSpc>
                <a:spcPct val="90000"/>
              </a:lnSpc>
            </a:pPr>
            <a:endParaRPr lang="cs-CZ" altLang="cs-CZ" sz="2600" b="1" dirty="0"/>
          </a:p>
          <a:p>
            <a:pPr>
              <a:lnSpc>
                <a:spcPct val="90000"/>
              </a:lnSpc>
            </a:pPr>
            <a:endParaRPr lang="cs-CZ" altLang="cs-CZ" sz="26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3438F98-22FB-4A17-9FD4-00D5FF500AAB}"/>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Poslední procesory Pentium</a:t>
            </a:r>
          </a:p>
        </p:txBody>
      </p:sp>
      <p:sp>
        <p:nvSpPr>
          <p:cNvPr id="60419" name="Rectangle 3">
            <a:extLst>
              <a:ext uri="{FF2B5EF4-FFF2-40B4-BE49-F238E27FC236}">
                <a16:creationId xmlns:a16="http://schemas.microsoft.com/office/drawing/2014/main" id="{D9A15D34-A8AE-4D26-B857-EFF94184C810}"/>
              </a:ext>
            </a:extLst>
          </p:cNvPr>
          <p:cNvSpPr>
            <a:spLocks noGrp="1" noChangeArrowheads="1"/>
          </p:cNvSpPr>
          <p:nvPr>
            <p:ph type="body" idx="1"/>
          </p:nvPr>
        </p:nvSpPr>
        <p:spPr>
          <a:xfrm>
            <a:off x="457200" y="1719263"/>
            <a:ext cx="8231188" cy="441325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lnSpc>
                <a:spcPct val="90000"/>
              </a:lnSpc>
              <a:spcBef>
                <a:spcPts val="5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b="1" u="sng"/>
              <a:t>Procesor		Modely				Konec</a:t>
            </a:r>
          </a:p>
          <a:p>
            <a:pPr marL="341313" indent="-341313" defTabSz="449263">
              <a:lnSpc>
                <a:spcPct val="90000"/>
              </a:lnSpc>
              <a:spcBef>
                <a:spcPts val="5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b="1"/>
              <a:t>Celeron D		</a:t>
            </a:r>
            <a:r>
              <a:rPr lang="cs-CZ" altLang="cs-CZ" sz="2000"/>
              <a:t>350, 345, 310			září 2006</a:t>
            </a:r>
          </a:p>
          <a:p>
            <a:pPr marL="341313" indent="-341313" defTabSz="449263">
              <a:lnSpc>
                <a:spcPct val="90000"/>
              </a:lnSpc>
              <a:spcBef>
                <a:spcPts val="5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b="1"/>
              <a:t>Pentium 4 XE	</a:t>
            </a:r>
            <a:r>
              <a:rPr lang="cs-CZ" altLang="cs-CZ" sz="2000"/>
              <a:t>3,73 GHz			říjen 2006</a:t>
            </a:r>
          </a:p>
          <a:p>
            <a:pPr marL="341313" indent="-341313" defTabSz="449263">
              <a:lnSpc>
                <a:spcPct val="90000"/>
              </a:lnSpc>
              <a:spcBef>
                <a:spcPts val="5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b="1"/>
              <a:t>Pentium D		</a:t>
            </a:r>
            <a:r>
              <a:rPr lang="cs-CZ" altLang="cs-CZ" sz="2000"/>
              <a:t>940, 930, 840, 830</a:t>
            </a:r>
          </a:p>
          <a:p>
            <a:pPr marL="341313" indent="-341313" defTabSz="449263">
              <a:lnSpc>
                <a:spcPct val="90000"/>
              </a:lnSpc>
              <a:spcBef>
                <a:spcPts val="5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b="1"/>
              <a:t>Pentium XE		</a:t>
            </a:r>
            <a:r>
              <a:rPr lang="cs-CZ" altLang="cs-CZ" sz="2000"/>
              <a:t>840</a:t>
            </a:r>
          </a:p>
          <a:p>
            <a:pPr marL="341313" indent="-341313" defTabSz="449263">
              <a:lnSpc>
                <a:spcPct val="90000"/>
              </a:lnSpc>
              <a:spcBef>
                <a:spcPts val="5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b="1"/>
              <a:t>Pentium 4		</a:t>
            </a:r>
            <a:r>
              <a:rPr lang="cs-CZ" altLang="cs-CZ" sz="2000"/>
              <a:t>524				prosinec 2006</a:t>
            </a:r>
          </a:p>
          <a:p>
            <a:pPr marL="341313" indent="-341313" defTabSz="449263">
              <a:lnSpc>
                <a:spcPct val="90000"/>
              </a:lnSpc>
              <a:spcBef>
                <a:spcPts val="5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b="1"/>
              <a:t>Pentium D		</a:t>
            </a:r>
            <a:r>
              <a:rPr lang="cs-CZ" altLang="cs-CZ" sz="2000"/>
              <a:t>805</a:t>
            </a:r>
          </a:p>
          <a:p>
            <a:pPr marL="341313" indent="-341313" defTabSz="449263">
              <a:lnSpc>
                <a:spcPct val="90000"/>
              </a:lnSpc>
              <a:spcBef>
                <a:spcPts val="5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b="1"/>
              <a:t>Pentium XE		</a:t>
            </a:r>
            <a:r>
              <a:rPr lang="cs-CZ" altLang="cs-CZ" sz="2000"/>
              <a:t>955, 965			leden 2007</a:t>
            </a:r>
          </a:p>
          <a:p>
            <a:pPr marL="341313" indent="-341313" defTabSz="449263">
              <a:lnSpc>
                <a:spcPct val="90000"/>
              </a:lnSpc>
              <a:spcBef>
                <a:spcPts val="5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b="1"/>
              <a:t>Pentium 4		</a:t>
            </a:r>
            <a:r>
              <a:rPr lang="cs-CZ" altLang="cs-CZ" sz="2000"/>
              <a:t>670, 660, 650			únor 2007</a:t>
            </a:r>
          </a:p>
          <a:p>
            <a:pPr marL="341313" indent="-341313" defTabSz="449263">
              <a:lnSpc>
                <a:spcPct val="90000"/>
              </a:lnSpc>
              <a:spcBef>
                <a:spcPts val="50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b="1"/>
              <a:t>Celeron D		</a:t>
            </a:r>
            <a:r>
              <a:rPr lang="cs-CZ" altLang="cs-CZ" sz="2000"/>
              <a:t>340, 330, 325, 320, 315	   	2007</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8453878D-E0BF-4C54-BE74-74964558CF04}"/>
              </a:ext>
            </a:extLst>
          </p:cNvPr>
          <p:cNvSpPr>
            <a:spLocks noGrp="1" noChangeArrowheads="1"/>
          </p:cNvSpPr>
          <p:nvPr>
            <p:ph type="title"/>
          </p:nvPr>
        </p:nvSpPr>
        <p:spPr/>
        <p:txBody>
          <a:bodyPr/>
          <a:lstStyle/>
          <a:p>
            <a:r>
              <a:rPr lang="cs-CZ" altLang="cs-CZ"/>
              <a:t>Další vývoj procesorů Intel</a:t>
            </a:r>
          </a:p>
        </p:txBody>
      </p:sp>
      <p:sp>
        <p:nvSpPr>
          <p:cNvPr id="105475" name="Rectangle 3">
            <a:extLst>
              <a:ext uri="{FF2B5EF4-FFF2-40B4-BE49-F238E27FC236}">
                <a16:creationId xmlns:a16="http://schemas.microsoft.com/office/drawing/2014/main" id="{EF82AF60-B424-4248-8210-D3B7F718EE4F}"/>
              </a:ext>
            </a:extLst>
          </p:cNvPr>
          <p:cNvSpPr>
            <a:spLocks noGrp="1" noChangeArrowheads="1"/>
          </p:cNvSpPr>
          <p:nvPr>
            <p:ph type="body" idx="1"/>
          </p:nvPr>
        </p:nvSpPr>
        <p:spPr/>
        <p:txBody>
          <a:bodyPr/>
          <a:lstStyle/>
          <a:p>
            <a:pPr>
              <a:lnSpc>
                <a:spcPct val="80000"/>
              </a:lnSpc>
            </a:pPr>
            <a:r>
              <a:rPr lang="cs-CZ" altLang="cs-CZ" sz="1900" dirty="0"/>
              <a:t>Při vývoji </a:t>
            </a:r>
            <a:r>
              <a:rPr lang="cs-CZ" altLang="cs-CZ" sz="1900" b="1" dirty="0"/>
              <a:t>Pentia 4</a:t>
            </a:r>
            <a:r>
              <a:rPr lang="cs-CZ" altLang="cs-CZ" sz="1900" dirty="0"/>
              <a:t> Intel prohlásil, že postupně očekává u architektury </a:t>
            </a:r>
            <a:r>
              <a:rPr lang="cs-CZ" altLang="cs-CZ" sz="1900" dirty="0" err="1"/>
              <a:t>NetBurst</a:t>
            </a:r>
            <a:r>
              <a:rPr lang="cs-CZ" altLang="cs-CZ" sz="1900" dirty="0"/>
              <a:t> zvyšování </a:t>
            </a:r>
            <a:r>
              <a:rPr lang="cs-CZ" altLang="cs-CZ" sz="1900" b="1" dirty="0"/>
              <a:t>frekvence</a:t>
            </a:r>
            <a:r>
              <a:rPr lang="cs-CZ" altLang="cs-CZ" sz="1900" dirty="0"/>
              <a:t> až na </a:t>
            </a:r>
            <a:r>
              <a:rPr lang="cs-CZ" altLang="cs-CZ" sz="1900" b="1" dirty="0"/>
              <a:t>10 GHz</a:t>
            </a:r>
            <a:r>
              <a:rPr lang="cs-CZ" altLang="cs-CZ" sz="1900" dirty="0"/>
              <a:t> </a:t>
            </a:r>
          </a:p>
          <a:p>
            <a:pPr>
              <a:lnSpc>
                <a:spcPct val="80000"/>
              </a:lnSpc>
            </a:pPr>
            <a:r>
              <a:rPr lang="cs-CZ" altLang="cs-CZ" sz="1900" dirty="0"/>
              <a:t>Ve skutečnosti Pentium 4 dosáhlo frekvence </a:t>
            </a:r>
            <a:r>
              <a:rPr lang="cs-CZ" altLang="cs-CZ" sz="1900" b="1" dirty="0"/>
              <a:t>4 GHz</a:t>
            </a:r>
            <a:r>
              <a:rPr lang="cs-CZ" altLang="cs-CZ" sz="1900" dirty="0"/>
              <a:t> </a:t>
            </a:r>
          </a:p>
          <a:p>
            <a:pPr>
              <a:lnSpc>
                <a:spcPct val="80000"/>
              </a:lnSpc>
            </a:pPr>
            <a:r>
              <a:rPr lang="cs-CZ" altLang="cs-CZ" sz="1900" dirty="0"/>
              <a:t>Intel nepočítal s extrémním vzrůstem </a:t>
            </a:r>
            <a:r>
              <a:rPr lang="cs-CZ" altLang="cs-CZ" sz="1900" b="1" dirty="0"/>
              <a:t>příkonu</a:t>
            </a:r>
            <a:r>
              <a:rPr lang="cs-CZ" altLang="cs-CZ" sz="1900" dirty="0"/>
              <a:t> a </a:t>
            </a:r>
            <a:r>
              <a:rPr lang="cs-CZ" altLang="cs-CZ" sz="1900" b="1" dirty="0"/>
              <a:t>zahřívání</a:t>
            </a:r>
            <a:r>
              <a:rPr lang="cs-CZ" altLang="cs-CZ" sz="1900" dirty="0"/>
              <a:t>, který se objevil u posledních čipů s 90nm technologií</a:t>
            </a:r>
          </a:p>
          <a:p>
            <a:pPr>
              <a:lnSpc>
                <a:spcPct val="80000"/>
              </a:lnSpc>
            </a:pPr>
            <a:r>
              <a:rPr lang="cs-CZ" altLang="cs-CZ" sz="1900" dirty="0"/>
              <a:t>Vznikl velký problém s </a:t>
            </a:r>
            <a:r>
              <a:rPr lang="cs-CZ" altLang="cs-CZ" sz="1900" b="1" dirty="0"/>
              <a:t>chlazením</a:t>
            </a:r>
            <a:r>
              <a:rPr lang="cs-CZ" altLang="cs-CZ" sz="1900" dirty="0"/>
              <a:t> procesoru </a:t>
            </a:r>
          </a:p>
          <a:p>
            <a:pPr>
              <a:lnSpc>
                <a:spcPct val="80000"/>
              </a:lnSpc>
            </a:pPr>
            <a:r>
              <a:rPr lang="cs-CZ" altLang="cs-CZ" sz="1900" dirty="0"/>
              <a:t>Problém zůstal zatím </a:t>
            </a:r>
            <a:r>
              <a:rPr lang="cs-CZ" altLang="cs-CZ" sz="1900" b="1" dirty="0"/>
              <a:t>nevyřešen</a:t>
            </a:r>
            <a:r>
              <a:rPr lang="cs-CZ" altLang="cs-CZ" sz="1900" dirty="0"/>
              <a:t> a tak Intel uznal nesmyslnost umělého zvyšování frekvence </a:t>
            </a:r>
            <a:r>
              <a:rPr lang="cs-CZ" altLang="cs-CZ" sz="1900" b="1" dirty="0"/>
              <a:t>mnohastupňovým </a:t>
            </a:r>
            <a:r>
              <a:rPr lang="cs-CZ" altLang="cs-CZ" sz="1900" b="1" dirty="0" err="1"/>
              <a:t>pipeliningem</a:t>
            </a:r>
            <a:r>
              <a:rPr lang="cs-CZ" altLang="cs-CZ" sz="1900" dirty="0"/>
              <a:t> a musel se vydat jinudy</a:t>
            </a:r>
          </a:p>
          <a:p>
            <a:pPr>
              <a:lnSpc>
                <a:spcPct val="80000"/>
              </a:lnSpc>
            </a:pPr>
            <a:r>
              <a:rPr lang="cs-CZ" altLang="cs-CZ" sz="1900" dirty="0"/>
              <a:t>V roce 2006 se přesunul k úsporné technologii </a:t>
            </a:r>
            <a:r>
              <a:rPr lang="cs-CZ" altLang="cs-CZ" sz="1900" b="1" dirty="0"/>
              <a:t>Pentia M</a:t>
            </a:r>
          </a:p>
          <a:p>
            <a:pPr>
              <a:lnSpc>
                <a:spcPct val="80000"/>
              </a:lnSpc>
            </a:pPr>
            <a:r>
              <a:rPr lang="cs-CZ" altLang="cs-CZ" sz="1900" dirty="0"/>
              <a:t>V březnu 2006 Intel ohlásil architekturu </a:t>
            </a:r>
            <a:r>
              <a:rPr lang="cs-CZ" altLang="cs-CZ" sz="1900" b="1" dirty="0"/>
              <a:t>Intel </a:t>
            </a:r>
            <a:r>
              <a:rPr lang="cs-CZ" altLang="cs-CZ" sz="1900" b="1" dirty="0" err="1"/>
              <a:t>Core</a:t>
            </a:r>
            <a:r>
              <a:rPr lang="cs-CZ" altLang="cs-CZ" sz="1900" dirty="0"/>
              <a:t>, která věnuje větší pozornost spotřebě energie a výpočetnímu výkonu na jeden takt</a:t>
            </a:r>
          </a:p>
          <a:p>
            <a:pPr>
              <a:lnSpc>
                <a:spcPct val="80000"/>
              </a:lnSpc>
            </a:pPr>
            <a:r>
              <a:rPr lang="cs-CZ" altLang="cs-CZ" sz="1900" dirty="0"/>
              <a:t>Tato architektura už kompletně nahradila Pentium 4 ve všech sférách</a:t>
            </a:r>
          </a:p>
          <a:p>
            <a:pPr>
              <a:lnSpc>
                <a:spcPct val="80000"/>
              </a:lnSpc>
            </a:pPr>
            <a:r>
              <a:rPr lang="cs-CZ" altLang="cs-CZ" sz="1900" dirty="0"/>
              <a:t>Ve zpětném pohledu se Pentium 4 a jeho architektura </a:t>
            </a:r>
            <a:r>
              <a:rPr lang="cs-CZ" altLang="cs-CZ" sz="1900" dirty="0" err="1"/>
              <a:t>NetBurst</a:t>
            </a:r>
            <a:r>
              <a:rPr lang="cs-CZ" altLang="cs-CZ" sz="1900" dirty="0"/>
              <a:t> jeví jako slepá cesta a pokus o podvod se </a:t>
            </a:r>
            <a:r>
              <a:rPr lang="cs-CZ" altLang="cs-CZ" sz="1900" b="1" dirty="0"/>
              <a:t>zvyšováním frekvence bez efektu</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BF2B32B-6FD9-4AAC-AF0D-0A5C0A39521D}"/>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Stručná rekapitulace Pentií</a:t>
            </a:r>
          </a:p>
        </p:txBody>
      </p:sp>
      <p:sp>
        <p:nvSpPr>
          <p:cNvPr id="72707" name="Rectangle 3">
            <a:extLst>
              <a:ext uri="{FF2B5EF4-FFF2-40B4-BE49-F238E27FC236}">
                <a16:creationId xmlns:a16="http://schemas.microsoft.com/office/drawing/2014/main" id="{FABD1824-59B6-4692-8060-8857351A80F8}"/>
              </a:ext>
            </a:extLst>
          </p:cNvPr>
          <p:cNvSpPr>
            <a:spLocks noGrp="1" noChangeArrowheads="1"/>
          </p:cNvSpPr>
          <p:nvPr>
            <p:ph type="body" idx="1"/>
          </p:nvPr>
        </p:nvSpPr>
        <p:spPr>
          <a:xfrm>
            <a:off x="457200" y="1719263"/>
            <a:ext cx="8229600" cy="455295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lnSpc>
                <a:spcPct val="80000"/>
              </a:lnSpc>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cs-CZ" sz="1800" dirty="0"/>
              <a:t>Intel </a:t>
            </a:r>
            <a:r>
              <a:rPr lang="cs-CZ" altLang="cs-CZ" sz="1800" dirty="0"/>
              <a:t>používal označení </a:t>
            </a:r>
            <a:r>
              <a:rPr lang="cs-CZ" altLang="cs-CZ" sz="1800" b="1" dirty="0"/>
              <a:t>Pentium</a:t>
            </a:r>
            <a:r>
              <a:rPr lang="cs-CZ" altLang="cs-CZ" sz="1800" dirty="0"/>
              <a:t> pro své procesory v letech </a:t>
            </a:r>
            <a:r>
              <a:rPr lang="cs-CZ" altLang="cs-CZ" sz="1800" b="1" dirty="0"/>
              <a:t>1993 až 2006</a:t>
            </a:r>
          </a:p>
          <a:p>
            <a:pPr marL="341313" indent="-341313" defTabSz="449263">
              <a:lnSpc>
                <a:spcPct val="80000"/>
              </a:lnSpc>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V lednu roku 2006 padlo rozhodnutí </a:t>
            </a:r>
            <a:r>
              <a:rPr lang="cs-CZ" altLang="cs-CZ" sz="1800" b="1" dirty="0"/>
              <a:t>opustit</a:t>
            </a:r>
            <a:r>
              <a:rPr lang="cs-CZ" altLang="cs-CZ" sz="1800" dirty="0"/>
              <a:t> značku </a:t>
            </a:r>
            <a:r>
              <a:rPr lang="cs-CZ" altLang="cs-CZ" sz="1800" b="1" dirty="0"/>
              <a:t>Pentium </a:t>
            </a:r>
            <a:r>
              <a:rPr lang="cs-CZ" altLang="cs-CZ" sz="1800" dirty="0"/>
              <a:t>(ale později se k ní opět vrátil)</a:t>
            </a:r>
            <a:endParaRPr lang="cs-CZ" altLang="cs-CZ" sz="1800" b="1" dirty="0"/>
          </a:p>
          <a:p>
            <a:pPr marL="341313" indent="-341313" defTabSz="449263">
              <a:lnSpc>
                <a:spcPct val="80000"/>
              </a:lnSpc>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procesor Pentium se měl původně jmenovat </a:t>
            </a:r>
            <a:r>
              <a:rPr lang="cs-CZ" altLang="cs-CZ" sz="1800" b="1" dirty="0"/>
              <a:t>i586</a:t>
            </a:r>
            <a:r>
              <a:rPr lang="cs-CZ" altLang="cs-CZ" sz="1800" dirty="0"/>
              <a:t>, ale čísla nelze registrovat jako ochrannou známku, takže nakonec Intel přišel se svým Pentiem </a:t>
            </a:r>
          </a:p>
          <a:p>
            <a:pPr marL="341313" indent="-341313" defTabSz="449263">
              <a:lnSpc>
                <a:spcPct val="80000"/>
              </a:lnSpc>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První procesory Pentium měly frekvence </a:t>
            </a:r>
            <a:r>
              <a:rPr lang="cs-CZ" altLang="cs-CZ" sz="1800" b="1" dirty="0"/>
              <a:t>60 a 66 MHz</a:t>
            </a:r>
            <a:r>
              <a:rPr lang="cs-CZ" altLang="cs-CZ" sz="1800" dirty="0"/>
              <a:t> a obsahovaly 3,1 milionu tranzistorů </a:t>
            </a:r>
          </a:p>
          <a:p>
            <a:pPr marL="341313" indent="-341313" defTabSz="449263">
              <a:lnSpc>
                <a:spcPct val="80000"/>
              </a:lnSpc>
              <a:spcBef>
                <a:spcPts val="450"/>
              </a:spcBef>
              <a:buClr>
                <a:srgbClr val="330066"/>
              </a:buClr>
              <a:buFont typeface="Wingdings" panose="05000000000000000000" pitchFamily="2" charset="2"/>
              <a:buChar char=" "/>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i="1" dirty="0"/>
              <a:t>První Pentia obsahovala chybu, která způsobovala v jistých situacích špatné výsledky při výpočtech dělení s reálnými čísly. Z té doby také pochází vtip, že "Pentia jsou oproti 486 tak rychlá proto, že výsledky výpočtů odhadují, zatímco 486tka počítá". Firmu stála tato vadná série 450 milionů dolarů, když svým zákazníkům musela špatné kusy vyměnit</a:t>
            </a:r>
            <a:r>
              <a:rPr lang="cs-CZ" altLang="cs-CZ" sz="1800" dirty="0"/>
              <a:t> </a:t>
            </a:r>
          </a:p>
          <a:p>
            <a:pPr marL="341313" indent="-341313" defTabSz="449263">
              <a:lnSpc>
                <a:spcPct val="80000"/>
              </a:lnSpc>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Druhou generací nebylo </a:t>
            </a:r>
            <a:r>
              <a:rPr lang="cs-CZ" altLang="cs-CZ" sz="1800" b="1" dirty="0"/>
              <a:t>Pentium 2</a:t>
            </a:r>
            <a:r>
              <a:rPr lang="cs-CZ" altLang="cs-CZ" sz="1800" dirty="0"/>
              <a:t>, ale </a:t>
            </a:r>
            <a:r>
              <a:rPr lang="cs-CZ" altLang="cs-CZ" sz="1800" b="1" dirty="0"/>
              <a:t>Pentium Pro</a:t>
            </a:r>
            <a:r>
              <a:rPr lang="cs-CZ" altLang="cs-CZ" sz="1800" dirty="0"/>
              <a:t> z roku 1995 (150 až 200 MHz)</a:t>
            </a:r>
          </a:p>
          <a:p>
            <a:pPr marL="341313" indent="-341313" defTabSz="449263">
              <a:lnSpc>
                <a:spcPct val="80000"/>
              </a:lnSpc>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V roce 1996 následuje </a:t>
            </a:r>
            <a:r>
              <a:rPr lang="cs-CZ" altLang="cs-CZ" sz="1800" b="1" dirty="0"/>
              <a:t>Pentium MMX</a:t>
            </a:r>
          </a:p>
          <a:p>
            <a:pPr marL="341313" indent="-341313" defTabSz="449263">
              <a:lnSpc>
                <a:spcPct val="80000"/>
              </a:lnSpc>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V roce 1997 přichází </a:t>
            </a:r>
            <a:r>
              <a:rPr lang="cs-CZ" altLang="cs-CZ" sz="1800" b="1" dirty="0"/>
              <a:t>Pentium II</a:t>
            </a:r>
            <a:r>
              <a:rPr lang="cs-CZ" altLang="cs-CZ" sz="1800" dirty="0"/>
              <a:t>  a později jeho vylepšené verze (</a:t>
            </a:r>
            <a:r>
              <a:rPr lang="cs-CZ" altLang="cs-CZ" sz="1800" dirty="0" err="1"/>
              <a:t>Deschutes</a:t>
            </a:r>
            <a:r>
              <a:rPr lang="cs-CZ" altLang="cs-CZ" sz="1800" dirty="0"/>
              <a:t>, </a:t>
            </a:r>
            <a:r>
              <a:rPr lang="cs-CZ" altLang="cs-CZ" sz="1800" dirty="0" err="1"/>
              <a:t>Xeon</a:t>
            </a:r>
            <a:r>
              <a:rPr lang="cs-CZ" altLang="cs-CZ" sz="1800" dirty="0"/>
              <a:t>) a odlehčená verze (</a:t>
            </a:r>
            <a:r>
              <a:rPr lang="cs-CZ" altLang="cs-CZ" sz="1800" dirty="0" err="1"/>
              <a:t>Celeron</a:t>
            </a:r>
            <a:r>
              <a:rPr lang="cs-CZ" altLang="cs-CZ" sz="1800" dirty="0"/>
              <a:t>)</a:t>
            </a:r>
          </a:p>
          <a:p>
            <a:pPr marL="341313" indent="-341313" defTabSz="449263">
              <a:lnSpc>
                <a:spcPct val="80000"/>
              </a:lnSpc>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b="1" dirty="0"/>
              <a:t>Pentium III</a:t>
            </a:r>
            <a:r>
              <a:rPr lang="cs-CZ" altLang="cs-CZ" sz="1800" dirty="0"/>
              <a:t> v roce 2000 překonává hranici </a:t>
            </a:r>
            <a:r>
              <a:rPr lang="cs-CZ" altLang="cs-CZ" sz="1800" b="1" dirty="0"/>
              <a:t>1 GHz</a:t>
            </a:r>
          </a:p>
          <a:p>
            <a:pPr marL="341313" indent="-341313" defTabSz="449263">
              <a:lnSpc>
                <a:spcPct val="80000"/>
              </a:lnSpc>
              <a:spcBef>
                <a:spcPts val="450"/>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8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121FF67-3DDA-4735-A3D1-5E1FC4DAA567}"/>
              </a:ext>
            </a:extLst>
          </p:cNvPr>
          <p:cNvSpPr>
            <a:spLocks noGrp="1" noChangeArrowheads="1"/>
          </p:cNvSpPr>
          <p:nvPr>
            <p:ph type="title"/>
          </p:nvPr>
        </p:nvSpPr>
        <p:spPr>
          <a:xfrm>
            <a:off x="457200" y="166688"/>
            <a:ext cx="7545388" cy="1206500"/>
          </a:xfrm>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Slot1</a:t>
            </a:r>
          </a:p>
        </p:txBody>
      </p:sp>
      <p:sp>
        <p:nvSpPr>
          <p:cNvPr id="19459" name="Rectangle 3">
            <a:extLst>
              <a:ext uri="{FF2B5EF4-FFF2-40B4-BE49-F238E27FC236}">
                <a16:creationId xmlns:a16="http://schemas.microsoft.com/office/drawing/2014/main" id="{3ADB1101-2EEC-49D3-A0BB-D1F1EFF0FBBF}"/>
              </a:ext>
            </a:extLst>
          </p:cNvPr>
          <p:cNvSpPr>
            <a:spLocks noGrp="1" noChangeArrowheads="1"/>
          </p:cNvSpPr>
          <p:nvPr>
            <p:ph type="body" idx="1"/>
          </p:nvPr>
        </p:nvSpPr>
        <p:spPr>
          <a:xfrm>
            <a:off x="457200" y="1719263"/>
            <a:ext cx="8231188" cy="4322762"/>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Procesory Pentium II v provedení S.E.C. se připojovali k základní desce přes konektor </a:t>
            </a:r>
            <a:r>
              <a:rPr lang="cs-CZ" altLang="cs-CZ" sz="2000" b="1" dirty="0"/>
              <a:t>Slot1</a:t>
            </a:r>
            <a:r>
              <a:rPr lang="cs-CZ" altLang="cs-CZ" sz="2000" dirty="0"/>
              <a:t>, který má 242 kontaktů (to je méně než předchozí procesor Pentium Pro)</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Slot 1 vzhledem připomínal konektor sběrnice PCI </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Procesor tedy nebyl na základní desce „naležato“, ale stál na boku</a:t>
            </a:r>
          </a:p>
        </p:txBody>
      </p:sp>
      <p:pic>
        <p:nvPicPr>
          <p:cNvPr id="19460" name="Picture 4">
            <a:extLst>
              <a:ext uri="{FF2B5EF4-FFF2-40B4-BE49-F238E27FC236}">
                <a16:creationId xmlns:a16="http://schemas.microsoft.com/office/drawing/2014/main" id="{58FCBD28-8271-44C7-996B-F1A1171F0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5" y="3779838"/>
            <a:ext cx="7620000" cy="2819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D0C17697-C1E5-48E8-AD72-591CCC01B308}"/>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Stručná rekapitulace Pentií</a:t>
            </a:r>
          </a:p>
        </p:txBody>
      </p:sp>
      <p:sp>
        <p:nvSpPr>
          <p:cNvPr id="74755" name="Rectangle 3">
            <a:extLst>
              <a:ext uri="{FF2B5EF4-FFF2-40B4-BE49-F238E27FC236}">
                <a16:creationId xmlns:a16="http://schemas.microsoft.com/office/drawing/2014/main" id="{AFBE5F9D-0FE1-4109-A733-D3F551073137}"/>
              </a:ext>
            </a:extLst>
          </p:cNvPr>
          <p:cNvSpPr>
            <a:spLocks noGrp="1" noChangeArrowheads="1"/>
          </p:cNvSpPr>
          <p:nvPr>
            <p:ph type="body" idx="1"/>
          </p:nvPr>
        </p:nvSpPr>
        <p:spPr>
          <a:xfrm>
            <a:off x="457200" y="1719263"/>
            <a:ext cx="8231188" cy="441325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V roce 2001 přichází architektura </a:t>
            </a:r>
            <a:r>
              <a:rPr lang="cs-CZ" altLang="cs-CZ" sz="1800" dirty="0" err="1"/>
              <a:t>NetBurst</a:t>
            </a:r>
            <a:r>
              <a:rPr lang="cs-CZ" altLang="cs-CZ" sz="1800" dirty="0"/>
              <a:t>, na které je postaveno </a:t>
            </a:r>
            <a:r>
              <a:rPr lang="cs-CZ" altLang="cs-CZ" sz="1800" b="1" dirty="0"/>
              <a:t>Pentium 4</a:t>
            </a:r>
            <a:r>
              <a:rPr lang="cs-CZ" altLang="cs-CZ" sz="1800" dirty="0"/>
              <a:t> a </a:t>
            </a:r>
            <a:r>
              <a:rPr lang="cs-CZ" altLang="cs-CZ" sz="1800" b="1" dirty="0"/>
              <a:t>Pentium D </a:t>
            </a:r>
            <a:r>
              <a:rPr lang="cs-CZ" altLang="cs-CZ" sz="1800" dirty="0"/>
              <a:t>(třetí generace Pentií, sedmá generace procesorů x86)</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Frekvence se zvyšovala z </a:t>
            </a:r>
            <a:r>
              <a:rPr lang="cs-CZ" altLang="cs-CZ" sz="1800" b="1" dirty="0"/>
              <a:t>1,4 GHz</a:t>
            </a:r>
            <a:r>
              <a:rPr lang="cs-CZ" altLang="cs-CZ" sz="1800" dirty="0"/>
              <a:t> na cca </a:t>
            </a:r>
            <a:r>
              <a:rPr lang="cs-CZ" altLang="cs-CZ" sz="1800" b="1" dirty="0"/>
              <a:t>4 GHz</a:t>
            </a:r>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Objevilo se zpracování více vláken současně -</a:t>
            </a:r>
            <a:r>
              <a:rPr lang="cs-CZ" altLang="cs-CZ" sz="1800" b="1" dirty="0"/>
              <a:t> </a:t>
            </a:r>
            <a:r>
              <a:rPr lang="cs-CZ" altLang="cs-CZ" sz="1800" b="1" dirty="0" err="1"/>
              <a:t>hyperthreading</a:t>
            </a:r>
            <a:endParaRPr lang="cs-CZ" altLang="cs-CZ" sz="1800" b="1" dirty="0"/>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Po architektuře </a:t>
            </a:r>
            <a:r>
              <a:rPr lang="cs-CZ" altLang="cs-CZ" sz="1800" b="1" dirty="0" err="1"/>
              <a:t>NetBurst</a:t>
            </a:r>
            <a:r>
              <a:rPr lang="cs-CZ" altLang="cs-CZ" sz="1800" dirty="0"/>
              <a:t> přichází nová koncepce </a:t>
            </a:r>
            <a:r>
              <a:rPr lang="cs-CZ" altLang="cs-CZ" sz="1800" b="1" dirty="0"/>
              <a:t>Intel </a:t>
            </a:r>
            <a:r>
              <a:rPr lang="cs-CZ" altLang="cs-CZ" sz="1800" b="1" dirty="0" err="1"/>
              <a:t>Core</a:t>
            </a:r>
            <a:endParaRPr lang="cs-CZ" altLang="cs-CZ" sz="1800" b="1" dirty="0"/>
          </a:p>
          <a:p>
            <a:pPr marL="341313" indent="-341313" defTabSz="449263">
              <a:spcBef>
                <a:spcPts val="450"/>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Trend dále směřoval k vývoji </a:t>
            </a:r>
            <a:r>
              <a:rPr lang="cs-CZ" altLang="cs-CZ" sz="1800" b="1" dirty="0"/>
              <a:t>dvoujádrových procesorů</a:t>
            </a:r>
          </a:p>
          <a:p>
            <a:pPr marL="341313" indent="-341313" defTabSz="449263">
              <a:spcBef>
                <a:spcPts val="450"/>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800" dirty="0"/>
          </a:p>
          <a:p>
            <a:pPr marL="341313" indent="-341313" defTabSz="449263">
              <a:spcBef>
                <a:spcPts val="450"/>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8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694A1DB-299D-4DD1-AF09-67AEF564B31C}"/>
              </a:ext>
            </a:extLst>
          </p:cNvPr>
          <p:cNvSpPr>
            <a:spLocks noGrp="1" noChangeArrowheads="1"/>
          </p:cNvSpPr>
          <p:nvPr>
            <p:ph type="title"/>
          </p:nvPr>
        </p:nvSpPr>
        <p:spPr>
          <a:xfrm>
            <a:off x="457200" y="188640"/>
            <a:ext cx="7543800" cy="580926"/>
          </a:xfrm>
        </p:spPr>
        <p:txBody>
          <a:bodyPr/>
          <a:lstStyle/>
          <a:p>
            <a:r>
              <a:rPr lang="cs-CZ" altLang="cs-CZ" dirty="0"/>
              <a:t>Kontrolní otázky</a:t>
            </a:r>
          </a:p>
        </p:txBody>
      </p:sp>
      <p:sp>
        <p:nvSpPr>
          <p:cNvPr id="112643" name="Rectangle 3">
            <a:extLst>
              <a:ext uri="{FF2B5EF4-FFF2-40B4-BE49-F238E27FC236}">
                <a16:creationId xmlns:a16="http://schemas.microsoft.com/office/drawing/2014/main" id="{32ED03EB-1C6F-448E-9D5E-399C60821B4A}"/>
              </a:ext>
            </a:extLst>
          </p:cNvPr>
          <p:cNvSpPr>
            <a:spLocks noGrp="1" noChangeArrowheads="1"/>
          </p:cNvSpPr>
          <p:nvPr>
            <p:ph type="body" idx="1"/>
          </p:nvPr>
        </p:nvSpPr>
        <p:spPr>
          <a:xfrm>
            <a:off x="457200" y="836712"/>
            <a:ext cx="8229600" cy="4411662"/>
          </a:xfrm>
        </p:spPr>
        <p:txBody>
          <a:bodyPr/>
          <a:lstStyle/>
          <a:p>
            <a:pPr>
              <a:lnSpc>
                <a:spcPct val="80000"/>
              </a:lnSpc>
            </a:pPr>
            <a:r>
              <a:rPr lang="cs-CZ" altLang="cs-CZ" sz="1300" dirty="0"/>
              <a:t>Který mikroprocesor firmy Intel jako první překonal frekvenci 1 GHz ? – </a:t>
            </a:r>
            <a:r>
              <a:rPr lang="cs-CZ" altLang="cs-CZ" sz="1300" b="1" dirty="0"/>
              <a:t>Pentium III </a:t>
            </a:r>
            <a:r>
              <a:rPr lang="cs-CZ" altLang="cs-CZ" sz="1300" b="1" dirty="0" err="1"/>
              <a:t>Coppermine</a:t>
            </a:r>
            <a:endParaRPr lang="cs-CZ" altLang="cs-CZ" sz="1300" b="1" dirty="0"/>
          </a:p>
          <a:p>
            <a:pPr>
              <a:lnSpc>
                <a:spcPct val="80000"/>
              </a:lnSpc>
            </a:pPr>
            <a:r>
              <a:rPr lang="cs-CZ" altLang="cs-CZ" sz="1300" dirty="0"/>
              <a:t>Na jaké taktovací frekvenci pracovaly nejvýkonnější modely procesorů Pentium IV ? – </a:t>
            </a:r>
            <a:r>
              <a:rPr lang="cs-CZ" altLang="cs-CZ" sz="1300" b="1" dirty="0"/>
              <a:t>až 4 GHz</a:t>
            </a:r>
          </a:p>
          <a:p>
            <a:pPr>
              <a:lnSpc>
                <a:spcPct val="80000"/>
              </a:lnSpc>
            </a:pPr>
            <a:r>
              <a:rPr lang="cs-CZ" altLang="cs-CZ" sz="1300" dirty="0"/>
              <a:t>Jak dále vzrostla taktovací frekvence </a:t>
            </a:r>
            <a:r>
              <a:rPr lang="cs-CZ" altLang="cs-CZ" sz="1300" dirty="0" err="1"/>
              <a:t>mikoprocesorů</a:t>
            </a:r>
            <a:r>
              <a:rPr lang="cs-CZ" altLang="cs-CZ" sz="1300" dirty="0"/>
              <a:t> od Pentia IV do dnešní doby? – </a:t>
            </a:r>
            <a:r>
              <a:rPr lang="cs-CZ" altLang="cs-CZ" sz="1300" b="1" dirty="0"/>
              <a:t>prakticky zůstává stejná</a:t>
            </a:r>
          </a:p>
          <a:p>
            <a:pPr>
              <a:lnSpc>
                <a:spcPct val="80000"/>
              </a:lnSpc>
            </a:pPr>
            <a:r>
              <a:rPr lang="cs-CZ" altLang="cs-CZ" sz="1300" dirty="0"/>
              <a:t>V čem se liší Pentium II od Pentia Pro? – </a:t>
            </a:r>
            <a:r>
              <a:rPr lang="cs-CZ" altLang="cs-CZ" sz="1300" b="1" dirty="0"/>
              <a:t>je velmi podobné, ale má jinou sběrnici (SEC)</a:t>
            </a:r>
          </a:p>
          <a:p>
            <a:pPr>
              <a:lnSpc>
                <a:spcPct val="80000"/>
              </a:lnSpc>
            </a:pPr>
            <a:r>
              <a:rPr lang="cs-CZ" altLang="cs-CZ" sz="1300" dirty="0"/>
              <a:t>Proč je dvacetistupňový </a:t>
            </a:r>
            <a:r>
              <a:rPr lang="cs-CZ" altLang="cs-CZ" sz="1300" dirty="0" err="1"/>
              <a:t>pipelining</a:t>
            </a:r>
            <a:r>
              <a:rPr lang="cs-CZ" altLang="cs-CZ" sz="1300" dirty="0"/>
              <a:t> neefektivní? – </a:t>
            </a:r>
            <a:r>
              <a:rPr lang="cs-CZ" altLang="cs-CZ" sz="1300" b="1" dirty="0"/>
              <a:t>některé jednoduché instrukce je nutné rozkládat na zbytečně moc taktů, extrémní množství rozpracovaných instrukcí</a:t>
            </a:r>
          </a:p>
          <a:p>
            <a:pPr>
              <a:lnSpc>
                <a:spcPct val="80000"/>
              </a:lnSpc>
            </a:pPr>
            <a:r>
              <a:rPr lang="cs-CZ" altLang="cs-CZ" sz="1300" dirty="0">
                <a:highlight>
                  <a:srgbClr val="FFFF00"/>
                </a:highlight>
              </a:rPr>
              <a:t>Navrhněte dvouvláknový algoritmus pro seřazení prvků pole – </a:t>
            </a:r>
            <a:r>
              <a:rPr lang="cs-CZ" altLang="cs-CZ" sz="1300" b="1" dirty="0" err="1">
                <a:highlight>
                  <a:srgbClr val="FFFF00"/>
                </a:highlight>
              </a:rPr>
              <a:t>merge</a:t>
            </a:r>
            <a:r>
              <a:rPr lang="cs-CZ" altLang="cs-CZ" sz="1300" b="1" dirty="0">
                <a:highlight>
                  <a:srgbClr val="FFFF00"/>
                </a:highlight>
              </a:rPr>
              <a:t> sort</a:t>
            </a:r>
          </a:p>
          <a:p>
            <a:pPr>
              <a:lnSpc>
                <a:spcPct val="80000"/>
              </a:lnSpc>
            </a:pPr>
            <a:r>
              <a:rPr lang="cs-CZ" altLang="cs-CZ" sz="1300" dirty="0"/>
              <a:t>Jak se lišily první modely </a:t>
            </a:r>
            <a:r>
              <a:rPr lang="cs-CZ" altLang="cs-CZ" sz="1300" dirty="0" err="1"/>
              <a:t>Celeron</a:t>
            </a:r>
            <a:r>
              <a:rPr lang="cs-CZ" altLang="cs-CZ" sz="1300" dirty="0"/>
              <a:t> od plnohodnotných mikroprocesorů? –</a:t>
            </a:r>
            <a:r>
              <a:rPr lang="cs-CZ" altLang="cs-CZ" sz="1300" b="1" dirty="0"/>
              <a:t> měly sníženou rychlost a velikost </a:t>
            </a:r>
            <a:r>
              <a:rPr lang="cs-CZ" altLang="cs-CZ" sz="1300" b="1" dirty="0" err="1"/>
              <a:t>cache</a:t>
            </a:r>
            <a:r>
              <a:rPr lang="cs-CZ" altLang="cs-CZ" sz="1300" b="1" dirty="0"/>
              <a:t>, nemá L2 </a:t>
            </a:r>
            <a:r>
              <a:rPr lang="cs-CZ" altLang="cs-CZ" sz="1300" b="1" dirty="0" err="1"/>
              <a:t>cache</a:t>
            </a:r>
            <a:r>
              <a:rPr lang="cs-CZ" altLang="cs-CZ" sz="1300" b="1" dirty="0"/>
              <a:t>, první u Pentia 2</a:t>
            </a:r>
          </a:p>
          <a:p>
            <a:pPr>
              <a:lnSpc>
                <a:spcPct val="80000"/>
              </a:lnSpc>
            </a:pPr>
            <a:r>
              <a:rPr lang="cs-CZ" altLang="cs-CZ" sz="1300" dirty="0"/>
              <a:t>Co znamená u mikroprocesoru AMD označení 2800+ ? – </a:t>
            </a:r>
            <a:r>
              <a:rPr lang="cs-CZ" altLang="cs-CZ" sz="1300" b="1" dirty="0"/>
              <a:t>performance rating,</a:t>
            </a:r>
            <a:r>
              <a:rPr lang="cs-CZ" altLang="cs-CZ" sz="1300" dirty="0"/>
              <a:t> </a:t>
            </a:r>
            <a:r>
              <a:rPr lang="cs-CZ" altLang="cs-CZ" sz="1300" b="1" dirty="0"/>
              <a:t>rychlost (frekvenci), který procesor má na úrovni konkurence</a:t>
            </a:r>
          </a:p>
          <a:p>
            <a:pPr>
              <a:lnSpc>
                <a:spcPct val="80000"/>
              </a:lnSpc>
            </a:pPr>
            <a:r>
              <a:rPr lang="cs-CZ" altLang="cs-CZ" sz="1300" dirty="0"/>
              <a:t>Proč může </a:t>
            </a:r>
            <a:r>
              <a:rPr lang="cs-CZ" altLang="cs-CZ" sz="1300" dirty="0" err="1"/>
              <a:t>hyperthreading</a:t>
            </a:r>
            <a:r>
              <a:rPr lang="cs-CZ" altLang="cs-CZ" sz="1300" dirty="0"/>
              <a:t> zvýšit efektivitu práce </a:t>
            </a:r>
            <a:r>
              <a:rPr lang="cs-CZ" altLang="cs-CZ" sz="1300" dirty="0" err="1"/>
              <a:t>superskalárního</a:t>
            </a:r>
            <a:r>
              <a:rPr lang="cs-CZ" altLang="cs-CZ" sz="1300" dirty="0"/>
              <a:t> mikroprocesoru? – </a:t>
            </a:r>
            <a:r>
              <a:rPr lang="cs-CZ" altLang="cs-CZ" sz="1300" b="1" dirty="0"/>
              <a:t>procesor může lépe hledat více instrukcí, které může provést současně</a:t>
            </a:r>
          </a:p>
          <a:p>
            <a:pPr>
              <a:lnSpc>
                <a:spcPct val="80000"/>
              </a:lnSpc>
            </a:pPr>
            <a:r>
              <a:rPr lang="cs-CZ" altLang="cs-CZ" sz="1300" dirty="0"/>
              <a:t>Proč je architektura </a:t>
            </a:r>
            <a:r>
              <a:rPr lang="cs-CZ" altLang="cs-CZ" sz="1300" dirty="0" err="1"/>
              <a:t>Netburst</a:t>
            </a:r>
            <a:r>
              <a:rPr lang="cs-CZ" altLang="cs-CZ" sz="1300" dirty="0"/>
              <a:t> nevhodná pro </a:t>
            </a:r>
            <a:r>
              <a:rPr lang="cs-CZ" altLang="cs-CZ" sz="1300" dirty="0" err="1"/>
              <a:t>vícejádrové</a:t>
            </a:r>
            <a:r>
              <a:rPr lang="cs-CZ" altLang="cs-CZ" sz="1300" dirty="0"/>
              <a:t> mikroprocesory? –</a:t>
            </a:r>
            <a:r>
              <a:rPr lang="cs-CZ" altLang="cs-CZ" sz="1300" b="1" dirty="0"/>
              <a:t> velmi velký </a:t>
            </a:r>
            <a:r>
              <a:rPr lang="cs-CZ" altLang="cs-CZ" sz="1300" b="1" dirty="0" err="1"/>
              <a:t>pipeling</a:t>
            </a:r>
            <a:r>
              <a:rPr lang="cs-CZ" altLang="cs-CZ" sz="1300" b="1" dirty="0"/>
              <a:t> a zbytečné navyšování frekvence</a:t>
            </a:r>
          </a:p>
          <a:p>
            <a:pPr>
              <a:lnSpc>
                <a:spcPct val="80000"/>
              </a:lnSpc>
            </a:pPr>
            <a:r>
              <a:rPr lang="cs-CZ" altLang="cs-CZ" sz="1300" dirty="0">
                <a:highlight>
                  <a:srgbClr val="FFFF00"/>
                </a:highlight>
              </a:rPr>
              <a:t>Uveďte příklad algoritmů, které se dají snadno rozložit na nezávislá vlákna a pokuste se vysvětlit, jak se to provede – </a:t>
            </a:r>
            <a:r>
              <a:rPr lang="cs-CZ" altLang="cs-CZ" sz="1300" b="1" dirty="0" err="1">
                <a:highlight>
                  <a:srgbClr val="FFFF00"/>
                </a:highlight>
              </a:rPr>
              <a:t>merge</a:t>
            </a:r>
            <a:r>
              <a:rPr lang="cs-CZ" altLang="cs-CZ" sz="1300" b="1" dirty="0">
                <a:highlight>
                  <a:srgbClr val="FFFF00"/>
                </a:highlight>
              </a:rPr>
              <a:t> sort</a:t>
            </a:r>
          </a:p>
          <a:p>
            <a:pPr>
              <a:lnSpc>
                <a:spcPct val="80000"/>
              </a:lnSpc>
            </a:pPr>
            <a:r>
              <a:rPr lang="cs-CZ" altLang="cs-CZ" sz="1300" dirty="0"/>
              <a:t>U kterého mikroprocesoru se poprvé objevuje BTB a proč? – </a:t>
            </a:r>
            <a:r>
              <a:rPr lang="cs-CZ" altLang="cs-CZ" sz="1300" b="1" dirty="0"/>
              <a:t>Pentium 1, snaží se předpovídat další činnost programu za podmíněným skokem</a:t>
            </a:r>
          </a:p>
          <a:p>
            <a:pPr>
              <a:lnSpc>
                <a:spcPct val="80000"/>
              </a:lnSpc>
            </a:pPr>
            <a:r>
              <a:rPr lang="cs-CZ" altLang="cs-CZ" sz="1300" dirty="0"/>
              <a:t>U kterého mikroprocesoru bylo poprvé možné vykonat sčítání se saturací? – </a:t>
            </a:r>
            <a:r>
              <a:rPr lang="cs-CZ" altLang="cs-CZ" sz="1300" b="1" dirty="0"/>
              <a:t>Pentium MMX</a:t>
            </a:r>
          </a:p>
          <a:p>
            <a:pPr>
              <a:lnSpc>
                <a:spcPct val="80000"/>
              </a:lnSpc>
            </a:pPr>
            <a:r>
              <a:rPr lang="cs-CZ" altLang="cs-CZ" sz="1300" dirty="0"/>
              <a:t>U kterého mikroprocesoru se objevuje TLB a proč? – </a:t>
            </a:r>
            <a:r>
              <a:rPr lang="cs-CZ" altLang="cs-CZ" sz="1300" b="1" dirty="0"/>
              <a:t>80386, zrychluje přístup do posledních použitých stránek</a:t>
            </a:r>
          </a:p>
          <a:p>
            <a:pPr>
              <a:lnSpc>
                <a:spcPct val="80000"/>
              </a:lnSpc>
            </a:pPr>
            <a:r>
              <a:rPr lang="cs-CZ" altLang="cs-CZ" sz="1300" dirty="0"/>
              <a:t>U kterého mikroprocesoru se poprvé objevuje integrovaná </a:t>
            </a:r>
            <a:r>
              <a:rPr lang="cs-CZ" altLang="cs-CZ" sz="1300" dirty="0" err="1"/>
              <a:t>cache</a:t>
            </a:r>
            <a:r>
              <a:rPr lang="cs-CZ" altLang="cs-CZ" sz="1300" dirty="0"/>
              <a:t> paměť, k čemu slouží, jakou má kapacitu a jaký typ paměťové buňky? </a:t>
            </a:r>
            <a:r>
              <a:rPr lang="cs-CZ" altLang="cs-CZ" sz="1300" b="1" dirty="0"/>
              <a:t>80486, 8KB, SRAM</a:t>
            </a:r>
          </a:p>
          <a:p>
            <a:pPr>
              <a:lnSpc>
                <a:spcPct val="80000"/>
              </a:lnSpc>
            </a:pPr>
            <a:r>
              <a:rPr lang="cs-CZ" altLang="cs-CZ" sz="1300" dirty="0"/>
              <a:t>Který mikroprocesor je považován za pátou, který za šestou a který za sedmou generací procesorů řady x86 pro počítače PC? – </a:t>
            </a:r>
            <a:r>
              <a:rPr lang="cs-CZ" altLang="cs-CZ" sz="1300" b="1" dirty="0"/>
              <a:t>Pentium 1, Pentium Pro, Pentium 4</a:t>
            </a:r>
          </a:p>
          <a:p>
            <a:pPr>
              <a:lnSpc>
                <a:spcPct val="80000"/>
              </a:lnSpc>
            </a:pPr>
            <a:r>
              <a:rPr lang="cs-CZ" altLang="cs-CZ" sz="1300" dirty="0"/>
              <a:t>Vyjmenujte alespoň 5 dalších rozdílů mezi CISC a RISC filozofií fungování mikroprocesorů kromě šířky instrukční sady – </a:t>
            </a:r>
            <a:r>
              <a:rPr lang="cs-CZ" altLang="cs-CZ" sz="1300" b="1" dirty="0"/>
              <a:t>RISC podporuje </a:t>
            </a:r>
            <a:r>
              <a:rPr lang="cs-CZ" altLang="cs-CZ" sz="1300" b="1" dirty="0" err="1"/>
              <a:t>pipeling</a:t>
            </a:r>
            <a:r>
              <a:rPr lang="cs-CZ" altLang="cs-CZ" sz="1300" b="1" dirty="0"/>
              <a:t>, RISC je jednodušší, RISC mají méně tranzistorů, RISC se navrhuje menší dobu, RISC mají nižší cenu, RISC mají nižší spotřebu, RISC se méně zahřívají, RISC mají větší frekvenci</a:t>
            </a:r>
          </a:p>
          <a:p>
            <a:pPr>
              <a:lnSpc>
                <a:spcPct val="80000"/>
              </a:lnSpc>
            </a:pPr>
            <a:endParaRPr lang="cs-CZ" altLang="cs-CZ" sz="13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04559021-AD36-4FAA-B925-5C39FC98E4B6}"/>
              </a:ext>
            </a:extLst>
          </p:cNvPr>
          <p:cNvSpPr>
            <a:spLocks noGrp="1" noChangeArrowheads="1"/>
          </p:cNvSpPr>
          <p:nvPr>
            <p:ph type="title"/>
          </p:nvPr>
        </p:nvSpPr>
        <p:spPr/>
        <p:txBody>
          <a:bodyPr/>
          <a:lstStyle/>
          <a:p>
            <a:endParaRPr lang="cs-CZ" altLang="cs-CZ"/>
          </a:p>
        </p:txBody>
      </p:sp>
      <p:sp>
        <p:nvSpPr>
          <p:cNvPr id="113667" name="Rectangle 3">
            <a:extLst>
              <a:ext uri="{FF2B5EF4-FFF2-40B4-BE49-F238E27FC236}">
                <a16:creationId xmlns:a16="http://schemas.microsoft.com/office/drawing/2014/main" id="{7F99FA14-A623-4705-9488-F580C1C46441}"/>
              </a:ext>
            </a:extLst>
          </p:cNvPr>
          <p:cNvSpPr>
            <a:spLocks noGrp="1" noChangeArrowheads="1"/>
          </p:cNvSpPr>
          <p:nvPr>
            <p:ph type="body" idx="1"/>
          </p:nvPr>
        </p:nvSpPr>
        <p:spPr/>
        <p:txBody>
          <a:bodyPr/>
          <a:lstStyle/>
          <a:p>
            <a:pPr>
              <a:lnSpc>
                <a:spcPct val="80000"/>
              </a:lnSpc>
            </a:pPr>
            <a:r>
              <a:rPr lang="cs-CZ" altLang="cs-CZ" sz="1700" dirty="0"/>
              <a:t>Která z uvedených tvrzení jsou pravdivá:</a:t>
            </a:r>
          </a:p>
          <a:p>
            <a:pPr lvl="1">
              <a:lnSpc>
                <a:spcPct val="80000"/>
              </a:lnSpc>
            </a:pPr>
            <a:r>
              <a:rPr lang="cs-CZ" altLang="cs-CZ" sz="1500" b="1" dirty="0" err="1">
                <a:highlight>
                  <a:srgbClr val="00FF00"/>
                </a:highlight>
              </a:rPr>
              <a:t>Hyperthreading</a:t>
            </a:r>
            <a:r>
              <a:rPr lang="cs-CZ" altLang="cs-CZ" sz="1500" b="1" dirty="0">
                <a:highlight>
                  <a:srgbClr val="00FF00"/>
                </a:highlight>
              </a:rPr>
              <a:t> je možný pouze na </a:t>
            </a:r>
            <a:r>
              <a:rPr lang="cs-CZ" altLang="cs-CZ" sz="1500" b="1" dirty="0" err="1">
                <a:highlight>
                  <a:srgbClr val="00FF00"/>
                </a:highlight>
              </a:rPr>
              <a:t>superskalárních</a:t>
            </a:r>
            <a:r>
              <a:rPr lang="cs-CZ" altLang="cs-CZ" sz="1500" b="1" dirty="0">
                <a:highlight>
                  <a:srgbClr val="00FF00"/>
                </a:highlight>
              </a:rPr>
              <a:t> mikroprocesorech</a:t>
            </a:r>
          </a:p>
          <a:p>
            <a:pPr lvl="1">
              <a:lnSpc>
                <a:spcPct val="80000"/>
              </a:lnSpc>
            </a:pPr>
            <a:r>
              <a:rPr lang="cs-CZ" altLang="cs-CZ" sz="1500" dirty="0" err="1"/>
              <a:t>Hyperthreading</a:t>
            </a:r>
            <a:r>
              <a:rPr lang="cs-CZ" altLang="cs-CZ" sz="1500" dirty="0"/>
              <a:t> je možný pouze na </a:t>
            </a:r>
            <a:r>
              <a:rPr lang="cs-CZ" altLang="cs-CZ" sz="1500" dirty="0" err="1"/>
              <a:t>vícejádrových</a:t>
            </a:r>
            <a:r>
              <a:rPr lang="cs-CZ" altLang="cs-CZ" sz="1500" dirty="0"/>
              <a:t> mikroprocesorech</a:t>
            </a:r>
          </a:p>
          <a:p>
            <a:pPr lvl="1">
              <a:lnSpc>
                <a:spcPct val="80000"/>
              </a:lnSpc>
            </a:pPr>
            <a:r>
              <a:rPr lang="cs-CZ" altLang="cs-CZ" sz="1500" dirty="0"/>
              <a:t>Každý </a:t>
            </a:r>
            <a:r>
              <a:rPr lang="cs-CZ" altLang="cs-CZ" sz="1500" dirty="0" err="1"/>
              <a:t>superskalární</a:t>
            </a:r>
            <a:r>
              <a:rPr lang="cs-CZ" altLang="cs-CZ" sz="1500" dirty="0"/>
              <a:t> mikroprocesor umožňuje </a:t>
            </a:r>
            <a:r>
              <a:rPr lang="cs-CZ" altLang="cs-CZ" sz="1500" dirty="0" err="1"/>
              <a:t>hyperthreading</a:t>
            </a:r>
            <a:endParaRPr lang="cs-CZ" altLang="cs-CZ" sz="1500" dirty="0"/>
          </a:p>
          <a:p>
            <a:pPr lvl="1">
              <a:lnSpc>
                <a:spcPct val="80000"/>
              </a:lnSpc>
            </a:pPr>
            <a:r>
              <a:rPr lang="cs-CZ" altLang="cs-CZ" sz="1500" b="1" dirty="0">
                <a:highlight>
                  <a:srgbClr val="00FF00"/>
                </a:highlight>
              </a:rPr>
              <a:t>VLIW procesory jsou </a:t>
            </a:r>
            <a:r>
              <a:rPr lang="cs-CZ" altLang="cs-CZ" sz="1500" b="1" dirty="0" err="1">
                <a:highlight>
                  <a:srgbClr val="00FF00"/>
                </a:highlight>
              </a:rPr>
              <a:t>superskalární</a:t>
            </a:r>
            <a:endParaRPr lang="cs-CZ" altLang="cs-CZ" sz="1500" b="1" dirty="0">
              <a:highlight>
                <a:srgbClr val="00FF00"/>
              </a:highlight>
            </a:endParaRPr>
          </a:p>
          <a:p>
            <a:pPr lvl="1">
              <a:lnSpc>
                <a:spcPct val="80000"/>
              </a:lnSpc>
            </a:pPr>
            <a:r>
              <a:rPr lang="cs-CZ" altLang="cs-CZ" sz="1500" dirty="0"/>
              <a:t>VLIW procesory provádějí dynamickou paralelizaci</a:t>
            </a:r>
          </a:p>
          <a:p>
            <a:pPr lvl="1">
              <a:lnSpc>
                <a:spcPct val="80000"/>
              </a:lnSpc>
            </a:pPr>
            <a:r>
              <a:rPr lang="cs-CZ" altLang="cs-CZ" sz="1500" b="1" dirty="0" err="1">
                <a:highlight>
                  <a:srgbClr val="00FF00"/>
                </a:highlight>
              </a:rPr>
              <a:t>Superskalární</a:t>
            </a:r>
            <a:r>
              <a:rPr lang="cs-CZ" altLang="cs-CZ" sz="1500" b="1" dirty="0">
                <a:highlight>
                  <a:srgbClr val="00FF00"/>
                </a:highlight>
              </a:rPr>
              <a:t> procesory Pentium provádějí dynamickou paralelizaci</a:t>
            </a:r>
          </a:p>
          <a:p>
            <a:pPr lvl="1">
              <a:lnSpc>
                <a:spcPct val="80000"/>
              </a:lnSpc>
            </a:pPr>
            <a:r>
              <a:rPr lang="cs-CZ" altLang="cs-CZ" sz="1500" b="1" dirty="0">
                <a:highlight>
                  <a:srgbClr val="00FF00"/>
                </a:highlight>
              </a:rPr>
              <a:t>MMX instrukce je příkladem statické paralelizace</a:t>
            </a:r>
          </a:p>
          <a:p>
            <a:pPr lvl="1">
              <a:lnSpc>
                <a:spcPct val="80000"/>
              </a:lnSpc>
            </a:pPr>
            <a:r>
              <a:rPr lang="cs-CZ" altLang="cs-CZ" sz="1500" dirty="0"/>
              <a:t>SSE instrukce je příkladem dynamické paralelizace</a:t>
            </a:r>
          </a:p>
          <a:p>
            <a:pPr lvl="1">
              <a:lnSpc>
                <a:spcPct val="80000"/>
              </a:lnSpc>
            </a:pPr>
            <a:r>
              <a:rPr lang="cs-CZ" altLang="cs-CZ" sz="1500" b="1" dirty="0">
                <a:highlight>
                  <a:srgbClr val="00FF00"/>
                </a:highlight>
              </a:rPr>
              <a:t>Nejdelší </a:t>
            </a:r>
            <a:r>
              <a:rPr lang="cs-CZ" altLang="cs-CZ" sz="1500" b="1" dirty="0" err="1">
                <a:highlight>
                  <a:srgbClr val="00FF00"/>
                </a:highlight>
              </a:rPr>
              <a:t>pipeline</a:t>
            </a:r>
            <a:r>
              <a:rPr lang="cs-CZ" altLang="cs-CZ" sz="1500" b="1" dirty="0">
                <a:highlight>
                  <a:srgbClr val="00FF00"/>
                </a:highlight>
              </a:rPr>
              <a:t> používá architektura </a:t>
            </a:r>
            <a:r>
              <a:rPr lang="cs-CZ" altLang="cs-CZ" sz="1500" b="1" dirty="0" err="1">
                <a:highlight>
                  <a:srgbClr val="00FF00"/>
                </a:highlight>
              </a:rPr>
              <a:t>Netburst</a:t>
            </a:r>
            <a:endParaRPr lang="cs-CZ" altLang="cs-CZ" sz="1500" b="1" dirty="0">
              <a:highlight>
                <a:srgbClr val="00FF00"/>
              </a:highlight>
            </a:endParaRPr>
          </a:p>
          <a:p>
            <a:pPr lvl="1">
              <a:lnSpc>
                <a:spcPct val="80000"/>
              </a:lnSpc>
            </a:pPr>
            <a:r>
              <a:rPr lang="cs-CZ" altLang="cs-CZ" sz="1500" dirty="0" err="1"/>
              <a:t>Superskalární</a:t>
            </a:r>
            <a:r>
              <a:rPr lang="cs-CZ" altLang="cs-CZ" sz="1500" dirty="0"/>
              <a:t> mikroprocesor v každém taktu dokončí více než jednu instrukci</a:t>
            </a:r>
          </a:p>
          <a:p>
            <a:pPr lvl="1">
              <a:lnSpc>
                <a:spcPct val="80000"/>
              </a:lnSpc>
            </a:pPr>
            <a:r>
              <a:rPr lang="cs-CZ" altLang="cs-CZ" sz="1500" b="1" dirty="0" err="1">
                <a:highlight>
                  <a:srgbClr val="00FF00"/>
                </a:highlight>
              </a:rPr>
              <a:t>Superskalární</a:t>
            </a:r>
            <a:r>
              <a:rPr lang="cs-CZ" altLang="cs-CZ" sz="1500" b="1" dirty="0">
                <a:highlight>
                  <a:srgbClr val="00FF00"/>
                </a:highlight>
              </a:rPr>
              <a:t> mikroprocesor v některých taktech nedokončí ani jednu instrukci</a:t>
            </a:r>
          </a:p>
          <a:p>
            <a:pPr lvl="1">
              <a:lnSpc>
                <a:spcPct val="80000"/>
              </a:lnSpc>
            </a:pPr>
            <a:r>
              <a:rPr lang="cs-CZ" altLang="cs-CZ" sz="1500" b="1" dirty="0" err="1">
                <a:highlight>
                  <a:srgbClr val="00FF00"/>
                </a:highlight>
              </a:rPr>
              <a:t>Superskalární</a:t>
            </a:r>
            <a:r>
              <a:rPr lang="cs-CZ" altLang="cs-CZ" sz="1500" b="1" dirty="0">
                <a:highlight>
                  <a:srgbClr val="00FF00"/>
                </a:highlight>
              </a:rPr>
              <a:t> mikroprocesor s frekvencí 2 GHz může vykonat 3 miliardy operací za sekundu</a:t>
            </a:r>
          </a:p>
          <a:p>
            <a:pPr lvl="1">
              <a:lnSpc>
                <a:spcPct val="80000"/>
              </a:lnSpc>
            </a:pPr>
            <a:r>
              <a:rPr lang="cs-CZ" altLang="cs-CZ" sz="1500" dirty="0" err="1"/>
              <a:t>Superskalární</a:t>
            </a:r>
            <a:r>
              <a:rPr lang="cs-CZ" altLang="cs-CZ" sz="1500" dirty="0"/>
              <a:t> mikroprocesor s frekvencí 3 GHz vykoná maximálně 3 miliardy operací za sekundu</a:t>
            </a:r>
          </a:p>
          <a:p>
            <a:pPr>
              <a:lnSpc>
                <a:spcPct val="80000"/>
              </a:lnSpc>
            </a:pPr>
            <a:endParaRPr lang="cs-CZ" altLang="cs-CZ"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9E1A5C5-3898-4F00-A954-A9341B838C44}"/>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Intel Pentium II</a:t>
            </a:r>
          </a:p>
        </p:txBody>
      </p:sp>
      <p:sp>
        <p:nvSpPr>
          <p:cNvPr id="21507" name="Rectangle 3">
            <a:extLst>
              <a:ext uri="{FF2B5EF4-FFF2-40B4-BE49-F238E27FC236}">
                <a16:creationId xmlns:a16="http://schemas.microsoft.com/office/drawing/2014/main" id="{54298D04-B1B2-46FD-8A38-ECA9C5324B77}"/>
              </a:ext>
            </a:extLst>
          </p:cNvPr>
          <p:cNvSpPr>
            <a:spLocks noGrp="1" noChangeArrowheads="1"/>
          </p:cNvSpPr>
          <p:nvPr>
            <p:ph type="body" idx="1"/>
          </p:nvPr>
        </p:nvSpPr>
        <p:spPr>
          <a:xfrm>
            <a:off x="453247" y="1484784"/>
            <a:ext cx="8231188" cy="441325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lnSpc>
                <a:spcPct val="90000"/>
              </a:lnSpc>
              <a:spcBef>
                <a:spcPts val="5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b="1" dirty="0" err="1"/>
              <a:t>Superpipelining</a:t>
            </a:r>
            <a:r>
              <a:rPr lang="cs-CZ" altLang="cs-CZ" sz="1400" b="1" dirty="0"/>
              <a:t> </a:t>
            </a:r>
          </a:p>
          <a:p>
            <a:pPr marL="690563" lvl="1" defTabSz="449263">
              <a:lnSpc>
                <a:spcPct val="90000"/>
              </a:lnSpc>
              <a:spcBef>
                <a:spcPts val="50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dirty="0"/>
              <a:t>12-stupňová </a:t>
            </a:r>
            <a:r>
              <a:rPr lang="cs-CZ" altLang="cs-CZ" sz="1400" dirty="0" err="1"/>
              <a:t>pipeline</a:t>
            </a:r>
            <a:r>
              <a:rPr lang="cs-CZ" altLang="cs-CZ" sz="1400" dirty="0"/>
              <a:t> (oproti 6 stupňové </a:t>
            </a:r>
            <a:r>
              <a:rPr lang="cs-CZ" altLang="cs-CZ" sz="1400" dirty="0" err="1"/>
              <a:t>pipeline</a:t>
            </a:r>
            <a:r>
              <a:rPr lang="cs-CZ" altLang="cs-CZ" sz="1400" dirty="0"/>
              <a:t> u prvního Pentia)</a:t>
            </a:r>
          </a:p>
          <a:p>
            <a:pPr marL="690563" lvl="1" defTabSz="449263">
              <a:lnSpc>
                <a:spcPct val="90000"/>
              </a:lnSpc>
              <a:spcBef>
                <a:spcPts val="50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dirty="0" err="1"/>
              <a:t>Pipelining</a:t>
            </a:r>
            <a:r>
              <a:rPr lang="cs-CZ" altLang="cs-CZ" sz="1400" dirty="0"/>
              <a:t> je vlastně 14-stupňový, ale načtení a dekódování strojového kódu do něj teď Intel nepočítá, aby mohl udávat jiné číslo než u Pentia PRO</a:t>
            </a:r>
          </a:p>
          <a:p>
            <a:pPr marL="690563" lvl="1" defTabSz="449263">
              <a:lnSpc>
                <a:spcPct val="90000"/>
              </a:lnSpc>
              <a:spcBef>
                <a:spcPts val="50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dirty="0" err="1"/>
              <a:t>Pipelining</a:t>
            </a:r>
            <a:r>
              <a:rPr lang="cs-CZ" altLang="cs-CZ" sz="1400" dirty="0"/>
              <a:t> je podobný jako na Pentiu PRO jen je jinak nazvaný, aby to vypadlo jako „pokrok“</a:t>
            </a:r>
          </a:p>
          <a:p>
            <a:pPr marL="341313" indent="-341313" defTabSz="449263">
              <a:lnSpc>
                <a:spcPct val="90000"/>
              </a:lnSpc>
              <a:spcBef>
                <a:spcPts val="500"/>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1400" dirty="0"/>
          </a:p>
          <a:p>
            <a:pPr marL="341313" indent="-341313" defTabSz="449263">
              <a:lnSpc>
                <a:spcPct val="90000"/>
              </a:lnSpc>
              <a:spcBef>
                <a:spcPts val="5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b="1" dirty="0" err="1"/>
              <a:t>Dynamic</a:t>
            </a:r>
            <a:r>
              <a:rPr lang="cs-CZ" altLang="cs-CZ" sz="1400" b="1" dirty="0"/>
              <a:t> </a:t>
            </a:r>
            <a:r>
              <a:rPr lang="cs-CZ" altLang="cs-CZ" sz="1400" b="1" dirty="0" err="1"/>
              <a:t>Execution</a:t>
            </a:r>
            <a:r>
              <a:rPr lang="cs-CZ" altLang="cs-CZ" sz="1400" b="1" dirty="0"/>
              <a:t> Technology </a:t>
            </a:r>
          </a:p>
          <a:p>
            <a:pPr marL="690563" lvl="1" defTabSz="449263">
              <a:lnSpc>
                <a:spcPct val="90000"/>
              </a:lnSpc>
              <a:spcBef>
                <a:spcPts val="5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dirty="0"/>
              <a:t>V podstatě pouze nový název pro to, co už umělo </a:t>
            </a:r>
            <a:r>
              <a:rPr lang="cs-CZ" altLang="cs-CZ" sz="1400" dirty="0" err="1"/>
              <a:t>PentiumPro</a:t>
            </a:r>
            <a:endParaRPr lang="cs-CZ" altLang="cs-CZ" sz="1400" dirty="0"/>
          </a:p>
          <a:p>
            <a:pPr marL="690563" lvl="1" defTabSz="449263">
              <a:lnSpc>
                <a:spcPct val="90000"/>
              </a:lnSpc>
              <a:spcBef>
                <a:spcPts val="50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dirty="0"/>
              <a:t>umožňuje spouštění instrukcí "mimo pořadí„</a:t>
            </a:r>
          </a:p>
          <a:p>
            <a:pPr marL="690563" lvl="1" defTabSz="449263">
              <a:lnSpc>
                <a:spcPct val="90000"/>
              </a:lnSpc>
              <a:spcBef>
                <a:spcPts val="50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dirty="0"/>
              <a:t>během jediného hodinového cyklu mohou být dekódovány až tři instrukce</a:t>
            </a:r>
          </a:p>
          <a:p>
            <a:pPr marL="690563" lvl="1" defTabSz="449263">
              <a:lnSpc>
                <a:spcPct val="90000"/>
              </a:lnSpc>
              <a:spcBef>
                <a:spcPts val="50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b="1" dirty="0"/>
              <a:t>dekódované instrukce</a:t>
            </a:r>
            <a:r>
              <a:rPr lang="cs-CZ" altLang="cs-CZ" sz="1400" dirty="0"/>
              <a:t> jsou uloženy do </a:t>
            </a:r>
            <a:r>
              <a:rPr lang="cs-CZ" altLang="cs-CZ" sz="1400" b="1" dirty="0"/>
              <a:t>vyrovnávací paměti</a:t>
            </a:r>
            <a:r>
              <a:rPr lang="cs-CZ" altLang="cs-CZ" sz="1400" dirty="0"/>
              <a:t>, která je schopna uchovávat až </a:t>
            </a:r>
            <a:r>
              <a:rPr lang="cs-CZ" altLang="cs-CZ" sz="1400" b="1" dirty="0"/>
              <a:t>40 </a:t>
            </a:r>
            <a:r>
              <a:rPr lang="cs-CZ" altLang="cs-CZ" sz="1400" b="1" dirty="0" err="1"/>
              <a:t>mikoinstrukcí</a:t>
            </a:r>
            <a:r>
              <a:rPr lang="cs-CZ" altLang="cs-CZ" sz="1400" dirty="0"/>
              <a:t> najednou </a:t>
            </a:r>
          </a:p>
          <a:p>
            <a:pPr marL="690563" lvl="1" defTabSz="449263">
              <a:lnSpc>
                <a:spcPct val="90000"/>
              </a:lnSpc>
              <a:spcBef>
                <a:spcPts val="50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dirty="0"/>
              <a:t>instrukce z bufferu jsou spouštěny ve chvíli, kdy jsou dostupné jejich operandy – nezáleží na jejich původním pořadí v jakém jsou uvedeny v programu</a:t>
            </a:r>
          </a:p>
          <a:p>
            <a:pPr marL="690563" lvl="1" defTabSz="449263">
              <a:lnSpc>
                <a:spcPct val="90000"/>
              </a:lnSpc>
              <a:spcBef>
                <a:spcPts val="50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dirty="0"/>
              <a:t>V průběhu </a:t>
            </a:r>
            <a:r>
              <a:rPr lang="cs-CZ" altLang="cs-CZ" sz="1400" b="1" dirty="0"/>
              <a:t>jediného hodinového taktu</a:t>
            </a:r>
            <a:r>
              <a:rPr lang="cs-CZ" altLang="cs-CZ" sz="1400" dirty="0"/>
              <a:t> mohou být dokončeny až </a:t>
            </a:r>
            <a:r>
              <a:rPr lang="cs-CZ" altLang="cs-CZ" sz="1400" b="1" dirty="0"/>
              <a:t>čtyři instrukce </a:t>
            </a:r>
          </a:p>
          <a:p>
            <a:pPr marL="690563" lvl="1" defTabSz="449263">
              <a:lnSpc>
                <a:spcPct val="90000"/>
              </a:lnSpc>
              <a:spcBef>
                <a:spcPts val="50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dirty="0"/>
              <a:t>U Pentia PRO Intel uváděl tři instrukce v jednom taktu, ale ve skutečnosti je to opět stejné – 3 celočíselné operace může dokončit ALU + 1 operace FPU</a:t>
            </a:r>
          </a:p>
          <a:p>
            <a:pPr marL="690563" lvl="1" defTabSz="449263">
              <a:lnSpc>
                <a:spcPct val="90000"/>
              </a:lnSpc>
              <a:spcBef>
                <a:spcPts val="50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400" b="1" dirty="0"/>
              <a:t>Intel se snaží aby procesor vypadal jinak než Pentium PRO (jiné pouzdro) a uvádí u něj záměrně jiné názvy pro již existující technologie a záměrně počítá jinak počet stupňů </a:t>
            </a:r>
            <a:r>
              <a:rPr lang="cs-CZ" altLang="cs-CZ" sz="1400" b="1" dirty="0" err="1"/>
              <a:t>pipeliningu</a:t>
            </a:r>
            <a:r>
              <a:rPr lang="cs-CZ" altLang="cs-CZ" sz="1400" b="1" dirty="0"/>
              <a:t> i počet instrukcí dokončených souběžně – stále je to ale v podstatě Pentium PRO</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AD741F47-ADCA-41A7-8DC1-B58A1862AE43}"/>
              </a:ext>
            </a:extLst>
          </p:cNvPr>
          <p:cNvSpPr>
            <a:spLocks noGrp="1" noChangeArrowheads="1"/>
          </p:cNvSpPr>
          <p:nvPr>
            <p:ph type="title"/>
          </p:nvPr>
        </p:nvSpPr>
        <p:spPr>
          <a:xfrm>
            <a:off x="457200" y="166688"/>
            <a:ext cx="7545388" cy="1206500"/>
          </a:xfrm>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Pentium II</a:t>
            </a:r>
          </a:p>
        </p:txBody>
      </p:sp>
      <p:sp>
        <p:nvSpPr>
          <p:cNvPr id="23555" name="Rectangle 3">
            <a:extLst>
              <a:ext uri="{FF2B5EF4-FFF2-40B4-BE49-F238E27FC236}">
                <a16:creationId xmlns:a16="http://schemas.microsoft.com/office/drawing/2014/main" id="{3C01721E-4FAA-4AFD-B9AC-C42FD236CFC2}"/>
              </a:ext>
            </a:extLst>
          </p:cNvPr>
          <p:cNvSpPr>
            <a:spLocks noGrp="1" noChangeArrowheads="1"/>
          </p:cNvSpPr>
          <p:nvPr>
            <p:ph type="body" idx="1"/>
          </p:nvPr>
        </p:nvSpPr>
        <p:spPr>
          <a:xfrm>
            <a:off x="457200" y="1719263"/>
            <a:ext cx="8229600" cy="4779962"/>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Počínaje procesorem </a:t>
            </a:r>
            <a:r>
              <a:rPr lang="cs-CZ" altLang="cs-CZ" sz="1800" b="1" dirty="0"/>
              <a:t>Pentium II</a:t>
            </a:r>
            <a:r>
              <a:rPr lang="cs-CZ" altLang="cs-CZ" sz="1800" dirty="0"/>
              <a:t> je další orientace v jednotlivých procesorech poněkud </a:t>
            </a:r>
            <a:r>
              <a:rPr lang="cs-CZ" altLang="cs-CZ" sz="1800" b="1" dirty="0"/>
              <a:t>složitější</a:t>
            </a:r>
            <a:r>
              <a:rPr lang="cs-CZ" altLang="cs-CZ" sz="1800" dirty="0"/>
              <a:t>. </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Do této doby představoval každý další vyvinutý procesor změnu architektury a nová vylepšení oproti procesoru předchozímu</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Nyní Intel uvádí na trh paralelně několik různých variant procesorů s různou nebo stejnou architekturou jádra a pozdější typy nemusí nutně být výkonnější než ty předchozí</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Procesory patřící do řady </a:t>
            </a:r>
            <a:r>
              <a:rPr lang="cs-CZ" altLang="cs-CZ" sz="1800" b="1" dirty="0"/>
              <a:t>Pentium II</a:t>
            </a:r>
            <a:r>
              <a:rPr lang="cs-CZ" altLang="cs-CZ" sz="1800" dirty="0"/>
              <a:t> se tak od sebe mohou vzájemně značně lišit podle konkrétní podoby a technologie výroby jejich jádra</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Pro jejich identifikaci pak výrobce zavádí </a:t>
            </a:r>
            <a:r>
              <a:rPr lang="cs-CZ" altLang="cs-CZ" sz="1800" b="1" dirty="0"/>
              <a:t>zvláštní pojmenování</a:t>
            </a:r>
            <a:r>
              <a:rPr lang="cs-CZ" altLang="cs-CZ" sz="1800" dirty="0"/>
              <a:t> </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Původní Pentium II dostalo označení </a:t>
            </a:r>
            <a:r>
              <a:rPr lang="cs-CZ" altLang="cs-CZ" sz="1800" b="1" dirty="0" err="1"/>
              <a:t>Klamath</a:t>
            </a:r>
            <a:endParaRPr lang="cs-CZ" altLang="cs-CZ" sz="1800" b="1" dirty="0"/>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Další modely mají jména </a:t>
            </a:r>
            <a:r>
              <a:rPr lang="cs-CZ" altLang="cs-CZ" sz="1800" b="1" dirty="0"/>
              <a:t>Tonga, </a:t>
            </a:r>
            <a:r>
              <a:rPr lang="cs-CZ" altLang="cs-CZ" sz="1800" b="1" dirty="0" err="1"/>
              <a:t>Deschutes</a:t>
            </a:r>
            <a:r>
              <a:rPr lang="cs-CZ" altLang="cs-CZ" sz="1800" b="1" dirty="0"/>
              <a:t>, </a:t>
            </a:r>
            <a:r>
              <a:rPr lang="cs-CZ" altLang="cs-CZ" sz="1800" b="1" dirty="0" err="1"/>
              <a:t>Dixon</a:t>
            </a:r>
            <a:r>
              <a:rPr lang="cs-CZ" altLang="cs-CZ" sz="1800" b="1" dirty="0"/>
              <a:t>, </a:t>
            </a:r>
            <a:r>
              <a:rPr lang="cs-CZ" altLang="cs-CZ" sz="1800" b="1" dirty="0" err="1"/>
              <a:t>Xeon</a:t>
            </a:r>
            <a:r>
              <a:rPr lang="cs-CZ" altLang="cs-CZ" sz="1800" b="1" dirty="0"/>
              <a:t>, </a:t>
            </a:r>
            <a:r>
              <a:rPr lang="cs-CZ" altLang="cs-CZ" sz="1800" b="1" dirty="0" err="1"/>
              <a:t>Celeron</a:t>
            </a:r>
            <a:r>
              <a:rPr lang="cs-CZ" altLang="cs-CZ" sz="1800" b="1" dirty="0"/>
              <a:t>, </a:t>
            </a:r>
            <a:r>
              <a:rPr lang="cs-CZ" altLang="cs-CZ" sz="1800" b="1" dirty="0" err="1"/>
              <a:t>Mendocino</a:t>
            </a:r>
            <a:r>
              <a:rPr lang="cs-CZ" altLang="cs-CZ" sz="1800" b="1" dirty="0"/>
              <a:t>.....</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800" dirty="0"/>
              <a:t>Orientovat se ve všech modelech všech řad Pentií a znát všechny jejich rozdíly </a:t>
            </a:r>
            <a:r>
              <a:rPr lang="cs-CZ" altLang="cs-CZ" sz="1800" b="1" dirty="0"/>
              <a:t>není prakticky možné</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F69D185-A29D-4AC4-8DD1-B387AED9F2B3}"/>
              </a:ext>
            </a:extLst>
          </p:cNvPr>
          <p:cNvSpPr>
            <a:spLocks noGrp="1" noChangeArrowheads="1"/>
          </p:cNvSpPr>
          <p:nvPr>
            <p:ph type="title"/>
          </p:nvPr>
        </p:nvSpPr>
        <p:spPr>
          <a:xfrm>
            <a:off x="457200" y="122238"/>
            <a:ext cx="7545388" cy="1296987"/>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a:t>Intel Pentium II (Deschutes)</a:t>
            </a:r>
          </a:p>
        </p:txBody>
      </p:sp>
      <p:sp>
        <p:nvSpPr>
          <p:cNvPr id="25603" name="Rectangle 3">
            <a:extLst>
              <a:ext uri="{FF2B5EF4-FFF2-40B4-BE49-F238E27FC236}">
                <a16:creationId xmlns:a16="http://schemas.microsoft.com/office/drawing/2014/main" id="{381DFAA3-4F90-4DD0-80BB-D2F3222A732D}"/>
              </a:ext>
            </a:extLst>
          </p:cNvPr>
          <p:cNvSpPr>
            <a:spLocks noGrp="1" noChangeArrowheads="1"/>
          </p:cNvSpPr>
          <p:nvPr>
            <p:ph type="body" idx="1"/>
          </p:nvPr>
        </p:nvSpPr>
        <p:spPr>
          <a:xfrm>
            <a:off x="457200" y="1719263"/>
            <a:ext cx="8229600" cy="4734073"/>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spcBef>
                <a:spcPts val="5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100" b="1" dirty="0" err="1"/>
              <a:t>Klamath</a:t>
            </a:r>
            <a:r>
              <a:rPr lang="cs-CZ" altLang="cs-CZ" sz="2100" dirty="0"/>
              <a:t> - Jádro klasického </a:t>
            </a:r>
            <a:r>
              <a:rPr lang="cs-CZ" altLang="cs-CZ" sz="2100" b="1" dirty="0"/>
              <a:t>Pentia II</a:t>
            </a:r>
            <a:r>
              <a:rPr lang="cs-CZ" altLang="cs-CZ" sz="2100" dirty="0"/>
              <a:t> mělo několik nevýhod</a:t>
            </a:r>
          </a:p>
          <a:p>
            <a:pPr marL="690563" lvl="1" defTabSz="449263">
              <a:spcBef>
                <a:spcPts val="425"/>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vnější sběrnice jen na </a:t>
            </a:r>
            <a:r>
              <a:rPr lang="cs-CZ" altLang="cs-CZ" sz="2000" b="1" dirty="0"/>
              <a:t>66MHz</a:t>
            </a:r>
            <a:r>
              <a:rPr lang="cs-CZ" altLang="cs-CZ" sz="2000" dirty="0"/>
              <a:t> (tzn. že se základní deskou počítače komunikuje pouze 66 milionkrát za sekundu)</a:t>
            </a:r>
          </a:p>
          <a:p>
            <a:pPr marL="690563" lvl="1" defTabSz="449263">
              <a:spcBef>
                <a:spcPts val="550"/>
              </a:spcBef>
              <a:buClr>
                <a:srgbClr val="669999"/>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000" dirty="0"/>
              <a:t>výrobní technologii </a:t>
            </a:r>
            <a:r>
              <a:rPr lang="cs-CZ" altLang="cs-CZ" sz="2000" b="1" dirty="0"/>
              <a:t>0,35 mikronu</a:t>
            </a:r>
            <a:r>
              <a:rPr lang="cs-CZ" altLang="cs-CZ" sz="2000" dirty="0"/>
              <a:t>, kvůli které nemohlo pro velký vývin tepla dosáhnout vyšších frekvencí. </a:t>
            </a:r>
          </a:p>
          <a:p>
            <a:pPr marL="341313" indent="-341313" defTabSz="449263">
              <a:spcBef>
                <a:spcPts val="550"/>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2200" dirty="0"/>
          </a:p>
          <a:p>
            <a:pPr marL="341313" indent="-341313" defTabSz="449263">
              <a:spcBef>
                <a:spcPts val="5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100" dirty="0"/>
              <a:t>V roce </a:t>
            </a:r>
            <a:r>
              <a:rPr lang="cs-CZ" altLang="cs-CZ" sz="2100" b="1" dirty="0"/>
              <a:t>1998 </a:t>
            </a:r>
            <a:r>
              <a:rPr lang="cs-CZ" altLang="cs-CZ" sz="2100" dirty="0"/>
              <a:t>vyvinuto nové modernější jádro</a:t>
            </a:r>
          </a:p>
          <a:p>
            <a:pPr marL="341313" indent="-341313" defTabSz="449263">
              <a:spcBef>
                <a:spcPts val="5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100" dirty="0"/>
              <a:t>Nové jádro </a:t>
            </a:r>
            <a:r>
              <a:rPr lang="cs-CZ" altLang="cs-CZ" sz="2100" b="1" dirty="0" err="1"/>
              <a:t>Deschutes</a:t>
            </a:r>
            <a:r>
              <a:rPr lang="cs-CZ" altLang="cs-CZ" sz="2100" dirty="0"/>
              <a:t> přešlo na výrobní technologii </a:t>
            </a:r>
            <a:r>
              <a:rPr lang="cs-CZ" altLang="cs-CZ" sz="2100" b="1" dirty="0"/>
              <a:t>0,25 mikrometru</a:t>
            </a:r>
            <a:r>
              <a:rPr lang="cs-CZ" altLang="cs-CZ" sz="2100" dirty="0"/>
              <a:t> (250 nanometrů)</a:t>
            </a:r>
          </a:p>
          <a:p>
            <a:pPr marL="341313" indent="-341313" defTabSz="449263">
              <a:spcBef>
                <a:spcPts val="5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100" b="1" dirty="0" err="1"/>
              <a:t>Cache</a:t>
            </a:r>
            <a:r>
              <a:rPr lang="cs-CZ" altLang="cs-CZ" sz="2100" b="1" dirty="0"/>
              <a:t> L2 </a:t>
            </a:r>
            <a:r>
              <a:rPr lang="cs-CZ" altLang="cs-CZ" sz="2100" dirty="0"/>
              <a:t>je nyní integrována přímo v jádře (tedy již ne 2 čipy v jednom společném pouzdře, ale jediný superčip)</a:t>
            </a:r>
          </a:p>
          <a:p>
            <a:pPr marL="341313" indent="-341313" defTabSz="449263">
              <a:spcBef>
                <a:spcPts val="5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100" dirty="0"/>
              <a:t>Rychlost </a:t>
            </a:r>
            <a:r>
              <a:rPr lang="cs-CZ" altLang="cs-CZ" sz="2100" b="1" dirty="0"/>
              <a:t>vnější sběrnice</a:t>
            </a:r>
            <a:r>
              <a:rPr lang="cs-CZ" altLang="cs-CZ" sz="2100" dirty="0"/>
              <a:t> zvýšena na </a:t>
            </a:r>
            <a:r>
              <a:rPr lang="cs-CZ" altLang="cs-CZ" sz="2100" b="1" dirty="0"/>
              <a:t>100 MHz</a:t>
            </a:r>
          </a:p>
          <a:p>
            <a:pPr marL="341313" indent="-341313" defTabSz="449263">
              <a:spcBef>
                <a:spcPts val="525"/>
              </a:spcBef>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2100" dirty="0"/>
              <a:t>Pracovní frekvence vzrostly na </a:t>
            </a:r>
            <a:r>
              <a:rPr lang="cs-CZ" altLang="cs-CZ" sz="2100" b="1" dirty="0"/>
              <a:t>350</a:t>
            </a:r>
            <a:r>
              <a:rPr lang="cs-CZ" altLang="cs-CZ" sz="2100" dirty="0"/>
              <a:t> až </a:t>
            </a:r>
            <a:r>
              <a:rPr lang="cs-CZ" altLang="cs-CZ" sz="2100" b="1" dirty="0"/>
              <a:t>450MHz</a:t>
            </a:r>
            <a:r>
              <a:rPr lang="cs-CZ" altLang="cs-CZ" sz="2100" dirty="0"/>
              <a:t>.</a:t>
            </a:r>
          </a:p>
          <a:p>
            <a:pPr marL="341313" indent="-341313" defTabSz="449263">
              <a:spcBef>
                <a:spcPts val="525"/>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2100" dirty="0"/>
          </a:p>
          <a:p>
            <a:pPr marL="341313" indent="-341313" defTabSz="449263">
              <a:spcBef>
                <a:spcPts val="525"/>
              </a:spcBef>
              <a:buClrTx/>
              <a:buSzTx/>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cs-CZ" altLang="cs-CZ" sz="21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sah 4">
            <a:extLst>
              <a:ext uri="{FF2B5EF4-FFF2-40B4-BE49-F238E27FC236}">
                <a16:creationId xmlns:a16="http://schemas.microsoft.com/office/drawing/2014/main" id="{75985E64-C469-4A51-93C5-E55C943093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7068" y="3727542"/>
            <a:ext cx="5112568" cy="2875820"/>
          </a:xfrm>
        </p:spPr>
      </p:pic>
      <p:pic>
        <p:nvPicPr>
          <p:cNvPr id="7" name="Obrázek 6">
            <a:extLst>
              <a:ext uri="{FF2B5EF4-FFF2-40B4-BE49-F238E27FC236}">
                <a16:creationId xmlns:a16="http://schemas.microsoft.com/office/drawing/2014/main" id="{CFA43658-BB3E-4A91-B93C-86B7233C0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7" y="1205935"/>
            <a:ext cx="4977060" cy="2439089"/>
          </a:xfrm>
          <a:prstGeom prst="rect">
            <a:avLst/>
          </a:prstGeom>
        </p:spPr>
      </p:pic>
      <p:sp>
        <p:nvSpPr>
          <p:cNvPr id="8" name="TextovéPole 7">
            <a:extLst>
              <a:ext uri="{FF2B5EF4-FFF2-40B4-BE49-F238E27FC236}">
                <a16:creationId xmlns:a16="http://schemas.microsoft.com/office/drawing/2014/main" id="{4C29BE32-B264-4CB8-A7DC-2C37647067C3}"/>
              </a:ext>
            </a:extLst>
          </p:cNvPr>
          <p:cNvSpPr txBox="1"/>
          <p:nvPr/>
        </p:nvSpPr>
        <p:spPr>
          <a:xfrm>
            <a:off x="6012160" y="2164870"/>
            <a:ext cx="1440160" cy="369332"/>
          </a:xfrm>
          <a:prstGeom prst="rect">
            <a:avLst/>
          </a:prstGeom>
          <a:noFill/>
        </p:spPr>
        <p:txBody>
          <a:bodyPr wrap="square" rtlCol="0">
            <a:spAutoFit/>
          </a:bodyPr>
          <a:lstStyle/>
          <a:p>
            <a:r>
              <a:rPr lang="cs-CZ" dirty="0" err="1"/>
              <a:t>Klamath</a:t>
            </a:r>
            <a:endParaRPr lang="cs-CZ" dirty="0"/>
          </a:p>
        </p:txBody>
      </p:sp>
      <p:sp>
        <p:nvSpPr>
          <p:cNvPr id="9" name="TextovéPole 8">
            <a:extLst>
              <a:ext uri="{FF2B5EF4-FFF2-40B4-BE49-F238E27FC236}">
                <a16:creationId xmlns:a16="http://schemas.microsoft.com/office/drawing/2014/main" id="{2E741DFA-8933-4B12-B846-EC0FA0F389E7}"/>
              </a:ext>
            </a:extLst>
          </p:cNvPr>
          <p:cNvSpPr txBox="1"/>
          <p:nvPr/>
        </p:nvSpPr>
        <p:spPr>
          <a:xfrm>
            <a:off x="6009208" y="5085184"/>
            <a:ext cx="1440160" cy="369332"/>
          </a:xfrm>
          <a:prstGeom prst="rect">
            <a:avLst/>
          </a:prstGeom>
          <a:noFill/>
        </p:spPr>
        <p:txBody>
          <a:bodyPr wrap="square" rtlCol="0">
            <a:spAutoFit/>
          </a:bodyPr>
          <a:lstStyle/>
          <a:p>
            <a:r>
              <a:rPr lang="cs-CZ" dirty="0" err="1"/>
              <a:t>Deschutes</a:t>
            </a:r>
            <a:endParaRPr lang="cs-CZ" dirty="0"/>
          </a:p>
        </p:txBody>
      </p:sp>
    </p:spTree>
    <p:extLst>
      <p:ext uri="{BB962C8B-B14F-4D97-AF65-F5344CB8AC3E}">
        <p14:creationId xmlns:p14="http://schemas.microsoft.com/office/powerpoint/2010/main" val="271151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31020296-E4AE-4BD7-B98A-D7E917C337EC}"/>
              </a:ext>
            </a:extLst>
          </p:cNvPr>
          <p:cNvSpPr>
            <a:spLocks noGrp="1" noChangeArrowheads="1"/>
          </p:cNvSpPr>
          <p:nvPr>
            <p:ph type="title"/>
          </p:nvPr>
        </p:nvSpPr>
        <p:spPr>
          <a:xfrm>
            <a:off x="457200" y="166688"/>
            <a:ext cx="7545388" cy="1206500"/>
          </a:xfrm>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cs-CZ" altLang="cs-CZ" dirty="0"/>
              <a:t>Pentium Mobile</a:t>
            </a:r>
          </a:p>
        </p:txBody>
      </p:sp>
      <p:sp>
        <p:nvSpPr>
          <p:cNvPr id="27651" name="Rectangle 3">
            <a:extLst>
              <a:ext uri="{FF2B5EF4-FFF2-40B4-BE49-F238E27FC236}">
                <a16:creationId xmlns:a16="http://schemas.microsoft.com/office/drawing/2014/main" id="{F4E395FA-0CBE-4387-AA0C-0B5A7634397F}"/>
              </a:ext>
            </a:extLst>
          </p:cNvPr>
          <p:cNvSpPr>
            <a:spLocks noGrp="1" noChangeArrowheads="1"/>
          </p:cNvSpPr>
          <p:nvPr>
            <p:ph type="body" idx="1"/>
          </p:nvPr>
        </p:nvSpPr>
        <p:spPr>
          <a:xfrm>
            <a:off x="367887" y="1290897"/>
            <a:ext cx="8231188" cy="4322762"/>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V roce 1997 si Intel uvědomuje potřebu snížení příkonu při zachování výkonu procesoru vhodného pro </a:t>
            </a:r>
            <a:r>
              <a:rPr lang="cs-CZ" altLang="cs-CZ" sz="1600" b="1" dirty="0"/>
              <a:t>notebooky</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Procesory s kódovým označením </a:t>
            </a:r>
            <a:r>
              <a:rPr lang="cs-CZ" altLang="cs-CZ" sz="1600" b="1" dirty="0"/>
              <a:t>Tonga</a:t>
            </a:r>
            <a:r>
              <a:rPr lang="cs-CZ" altLang="cs-CZ" sz="1600" dirty="0"/>
              <a:t> (rok 1997) a</a:t>
            </a:r>
            <a:r>
              <a:rPr lang="cs-CZ" altLang="cs-CZ" sz="1600" b="1" dirty="0"/>
              <a:t> </a:t>
            </a:r>
            <a:r>
              <a:rPr lang="cs-CZ" altLang="cs-CZ" sz="1600" b="1" dirty="0" err="1"/>
              <a:t>Dixon</a:t>
            </a:r>
            <a:r>
              <a:rPr lang="cs-CZ" altLang="cs-CZ" sz="1600" dirty="0"/>
              <a:t> (rok 1999) mají napájecí napětí pouze </a:t>
            </a:r>
            <a:r>
              <a:rPr lang="cs-CZ" altLang="cs-CZ" sz="1600" b="1" dirty="0"/>
              <a:t>1,6 V</a:t>
            </a:r>
            <a:r>
              <a:rPr lang="cs-CZ" altLang="cs-CZ" sz="1600" dirty="0"/>
              <a:t> </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Tyto procesory mají také jiný tvar a nezasouvají se na motherboard do </a:t>
            </a:r>
            <a:r>
              <a:rPr lang="cs-CZ" altLang="cs-CZ" sz="1600" dirty="0" err="1"/>
              <a:t>rozhranní</a:t>
            </a:r>
            <a:r>
              <a:rPr lang="cs-CZ" altLang="cs-CZ" sz="1600" dirty="0"/>
              <a:t> </a:t>
            </a:r>
            <a:r>
              <a:rPr lang="cs-CZ" altLang="cs-CZ" sz="1600" b="1" dirty="0"/>
              <a:t>Slot1 </a:t>
            </a:r>
            <a:r>
              <a:rPr lang="cs-CZ" altLang="cs-CZ" sz="1600" dirty="0"/>
              <a:t>(v notebooku z prostorových důvodů nepoužitelný), ale mají jiné rozložení vývodů a patici </a:t>
            </a:r>
            <a:r>
              <a:rPr lang="cs-CZ" altLang="cs-CZ" sz="1600" b="1" dirty="0"/>
              <a:t>MMC</a:t>
            </a:r>
            <a:r>
              <a:rPr lang="cs-CZ" altLang="cs-CZ" sz="1600" dirty="0"/>
              <a:t> a </a:t>
            </a:r>
            <a:r>
              <a:rPr lang="cs-CZ" altLang="cs-CZ" sz="1600" b="1" dirty="0" err="1"/>
              <a:t>miniCartridge</a:t>
            </a:r>
            <a:endParaRPr lang="cs-CZ" altLang="cs-CZ" sz="1600" b="1" dirty="0"/>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Výkon procesorů je srovnatelný s běžnými „nemobilními“ typy</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Cena procesorů je ale výrazně vyšší</a:t>
            </a:r>
          </a:p>
          <a:p>
            <a:pPr marL="341313" indent="-341313" defTabSz="449263">
              <a:buClr>
                <a:srgbClr val="330066"/>
              </a:buClr>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cs-CZ" altLang="cs-CZ" sz="1600" dirty="0"/>
              <a:t>Procesor má vynikající poměr výpočetní výkon / spotřeba energie</a:t>
            </a:r>
          </a:p>
        </p:txBody>
      </p:sp>
      <p:pic>
        <p:nvPicPr>
          <p:cNvPr id="3" name="Obrázek 2">
            <a:extLst>
              <a:ext uri="{FF2B5EF4-FFF2-40B4-BE49-F238E27FC236}">
                <a16:creationId xmlns:a16="http://schemas.microsoft.com/office/drawing/2014/main" id="{4A3F5BEE-36FD-46F0-B68F-11C8BEFF8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235" y="4005064"/>
            <a:ext cx="3803914" cy="2852936"/>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íť">
  <a:themeElements>
    <a:clrScheme name="Síť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Síť">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íť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Síť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Síť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Síť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Síť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Síť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Síť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Síť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Síť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Síť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584CE8C14981BF4CBC493A3F7F132DCE" ma:contentTypeVersion="2" ma:contentTypeDescription="Vytvoří nový dokument" ma:contentTypeScope="" ma:versionID="eafae4565c518caa62d4da08735c7f48">
  <xsd:schema xmlns:xsd="http://www.w3.org/2001/XMLSchema" xmlns:xs="http://www.w3.org/2001/XMLSchema" xmlns:p="http://schemas.microsoft.com/office/2006/metadata/properties" xmlns:ns2="c03aa7f5-da92-46be-bbd5-752e8d8cfb59" targetNamespace="http://schemas.microsoft.com/office/2006/metadata/properties" ma:root="true" ma:fieldsID="4aa9e07a25eb4b13cbdf99461fe2be06" ns2:_="">
    <xsd:import namespace="c03aa7f5-da92-46be-bbd5-752e8d8cfb5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3aa7f5-da92-46be-bbd5-752e8d8cfb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A1ABAD-846B-4374-A3CB-DA756128DBE7}">
  <ds:schemaRefs>
    <ds:schemaRef ds:uri="http://schemas.microsoft.com/sharepoint/v3/contenttype/forms"/>
  </ds:schemaRefs>
</ds:datastoreItem>
</file>

<file path=customXml/itemProps2.xml><?xml version="1.0" encoding="utf-8"?>
<ds:datastoreItem xmlns:ds="http://schemas.openxmlformats.org/officeDocument/2006/customXml" ds:itemID="{393B90D6-089A-4D33-854E-CAB3800983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3aa7f5-da92-46be-bbd5-752e8d8cfb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0748BA-486A-4873-9BD0-AD30C391448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Network</Template>
  <TotalTime>1915</TotalTime>
  <Words>4632</Words>
  <Application>Microsoft Office PowerPoint</Application>
  <PresentationFormat>On-screen Show (4:3)</PresentationFormat>
  <Paragraphs>364</Paragraphs>
  <Slides>42</Slides>
  <Notes>26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0</vt:i4>
      </vt:variant>
      <vt:variant>
        <vt:lpstr>Slide Titles</vt:lpstr>
      </vt:variant>
      <vt:variant>
        <vt:i4>42</vt:i4>
      </vt:variant>
    </vt:vector>
  </HeadingPairs>
  <TitlesOfParts>
    <vt:vector size="46" baseType="lpstr">
      <vt:lpstr>Arial</vt:lpstr>
      <vt:lpstr>Times New Roman</vt:lpstr>
      <vt:lpstr>Wingdings</vt:lpstr>
      <vt:lpstr>Síť</vt:lpstr>
      <vt:lpstr>Procesory Intel Pentium </vt:lpstr>
      <vt:lpstr>Pentium II</vt:lpstr>
      <vt:lpstr>PowerPoint Presentation</vt:lpstr>
      <vt:lpstr>Slot1</vt:lpstr>
      <vt:lpstr>Intel Pentium II</vt:lpstr>
      <vt:lpstr>Pentium II</vt:lpstr>
      <vt:lpstr>Intel Pentium II (Deschutes)</vt:lpstr>
      <vt:lpstr>PowerPoint Presentation</vt:lpstr>
      <vt:lpstr>Pentium Mobile</vt:lpstr>
      <vt:lpstr>Intel Celeron</vt:lpstr>
      <vt:lpstr>Pentium II Xeon</vt:lpstr>
      <vt:lpstr>Pentium II Xeon</vt:lpstr>
      <vt:lpstr>Intel Pentium III</vt:lpstr>
      <vt:lpstr>Pentium III Coppermine</vt:lpstr>
      <vt:lpstr>PowerPoint Presentation</vt:lpstr>
      <vt:lpstr>Pentium III Tualatin</vt:lpstr>
      <vt:lpstr>Intel Pentium IV</vt:lpstr>
      <vt:lpstr>PowerPoint Presentation</vt:lpstr>
      <vt:lpstr>PowerPoint Presentation</vt:lpstr>
      <vt:lpstr>PowerPoint Presentation</vt:lpstr>
      <vt:lpstr>NetBurst</vt:lpstr>
      <vt:lpstr>Pentium IV</vt:lpstr>
      <vt:lpstr>Problematika měření výkonu procesoru</vt:lpstr>
      <vt:lpstr>PowerPoint Presentation</vt:lpstr>
      <vt:lpstr>Pentium 4 - historie</vt:lpstr>
      <vt:lpstr>Pentium IV</vt:lpstr>
      <vt:lpstr>Hyperthreading</vt:lpstr>
      <vt:lpstr>Hyperthreading</vt:lpstr>
      <vt:lpstr>PowerPoint Presentation</vt:lpstr>
      <vt:lpstr>Hyperthreading</vt:lpstr>
      <vt:lpstr>Hyperthreading x Multitasking</vt:lpstr>
      <vt:lpstr>Hyperthreading</vt:lpstr>
      <vt:lpstr>Nevýhoda hyperthreadingu</vt:lpstr>
      <vt:lpstr>Pentium XE 840</vt:lpstr>
      <vt:lpstr>Pentium Extreme 840</vt:lpstr>
      <vt:lpstr>Pentium D</vt:lpstr>
      <vt:lpstr>Poslední procesory Pentium</vt:lpstr>
      <vt:lpstr>Další vývoj procesorů Intel</vt:lpstr>
      <vt:lpstr>Stručná rekapitulace Pentií</vt:lpstr>
      <vt:lpstr>Stručná rekapitulace Pentií</vt:lpstr>
      <vt:lpstr>Kontrolní otázky</vt:lpstr>
      <vt:lpstr>PowerPoint Presentation</vt:lpstr>
    </vt:vector>
  </TitlesOfParts>
  <Company>SPSE a VOS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Moderní procesory Intel a AMD</dc:title>
  <dc:creator>Radek</dc:creator>
  <cp:lastModifiedBy>Karel Čermák</cp:lastModifiedBy>
  <cp:revision>55</cp:revision>
  <dcterms:created xsi:type="dcterms:W3CDTF">2009-02-09T07:59:30Z</dcterms:created>
  <dcterms:modified xsi:type="dcterms:W3CDTF">2022-09-19T18:44:42Z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0x010100584CE8C14981BF4CBC493A3F7F132DCE</vt:lpwstr>
  </property>
</Properties>
</file>